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72" r:id="rId8"/>
    <p:sldId id="265" r:id="rId9"/>
    <p:sldId id="268" r:id="rId10"/>
    <p:sldId id="263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643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BA902-BB47-BE4D-B471-941ABA97DA08}" type="datetimeFigureOut"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30B9B-92CF-B941-8837-F06E6AF029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74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0B9B-92CF-B941-8837-F06E6AF02909}" type="slidenum"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10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4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0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30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4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0F4CA08-0978-9C46-B267-71412597F58D}"/>
              </a:ext>
            </a:extLst>
          </p:cNvPr>
          <p:cNvSpPr/>
          <p:nvPr/>
        </p:nvSpPr>
        <p:spPr>
          <a:xfrm>
            <a:off x="-6057" y="1"/>
            <a:ext cx="2979186" cy="6870345"/>
          </a:xfrm>
          <a:custGeom>
            <a:avLst/>
            <a:gdLst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66011 w 3466011"/>
              <a:gd name="connsiteY2" fmla="*/ 6858000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106"/>
              <a:gd name="connsiteX1" fmla="*/ 3466011 w 3466011"/>
              <a:gd name="connsiteY1" fmla="*/ 0 h 6858106"/>
              <a:gd name="connsiteX2" fmla="*/ 3455378 w 3466011"/>
              <a:gd name="connsiteY2" fmla="*/ 4518837 h 6858106"/>
              <a:gd name="connsiteX3" fmla="*/ 0 w 3466011"/>
              <a:gd name="connsiteY3" fmla="*/ 6858000 h 6858106"/>
              <a:gd name="connsiteX4" fmla="*/ 0 w 3466011"/>
              <a:gd name="connsiteY4" fmla="*/ 0 h 6858106"/>
              <a:gd name="connsiteX0" fmla="*/ 0 w 3466011"/>
              <a:gd name="connsiteY0" fmla="*/ 0 h 6858016"/>
              <a:gd name="connsiteX1" fmla="*/ 3466011 w 3466011"/>
              <a:gd name="connsiteY1" fmla="*/ 0 h 6858016"/>
              <a:gd name="connsiteX2" fmla="*/ 3455378 w 3466011"/>
              <a:gd name="connsiteY2" fmla="*/ 2594344 h 6858016"/>
              <a:gd name="connsiteX3" fmla="*/ 0 w 3466011"/>
              <a:gd name="connsiteY3" fmla="*/ 6858000 h 6858016"/>
              <a:gd name="connsiteX4" fmla="*/ 0 w 3466011"/>
              <a:gd name="connsiteY4" fmla="*/ 0 h 6858016"/>
              <a:gd name="connsiteX0" fmla="*/ 10633 w 3476644"/>
              <a:gd name="connsiteY0" fmla="*/ 0 h 5465177"/>
              <a:gd name="connsiteX1" fmla="*/ 3476644 w 3476644"/>
              <a:gd name="connsiteY1" fmla="*/ 0 h 5465177"/>
              <a:gd name="connsiteX2" fmla="*/ 3466011 w 3476644"/>
              <a:gd name="connsiteY2" fmla="*/ 2594344 h 5465177"/>
              <a:gd name="connsiteX3" fmla="*/ 0 w 3476644"/>
              <a:gd name="connsiteY3" fmla="*/ 5465135 h 5465177"/>
              <a:gd name="connsiteX4" fmla="*/ 10633 w 3476644"/>
              <a:gd name="connsiteY4" fmla="*/ 0 h 5465177"/>
              <a:gd name="connsiteX0" fmla="*/ 21265 w 3487276"/>
              <a:gd name="connsiteY0" fmla="*/ 0 h 6911179"/>
              <a:gd name="connsiteX1" fmla="*/ 3487276 w 3487276"/>
              <a:gd name="connsiteY1" fmla="*/ 0 h 6911179"/>
              <a:gd name="connsiteX2" fmla="*/ 3476643 w 3487276"/>
              <a:gd name="connsiteY2" fmla="*/ 2594344 h 6911179"/>
              <a:gd name="connsiteX3" fmla="*/ 0 w 3487276"/>
              <a:gd name="connsiteY3" fmla="*/ 6911163 h 6911179"/>
              <a:gd name="connsiteX4" fmla="*/ 21265 w 3487276"/>
              <a:gd name="connsiteY4" fmla="*/ 0 h 6911179"/>
              <a:gd name="connsiteX0" fmla="*/ 21265 w 3487276"/>
              <a:gd name="connsiteY0" fmla="*/ 0 h 6911447"/>
              <a:gd name="connsiteX1" fmla="*/ 3487276 w 3487276"/>
              <a:gd name="connsiteY1" fmla="*/ 0 h 6911447"/>
              <a:gd name="connsiteX2" fmla="*/ 3444745 w 3487276"/>
              <a:gd name="connsiteY2" fmla="*/ 4805916 h 6911447"/>
              <a:gd name="connsiteX3" fmla="*/ 0 w 3487276"/>
              <a:gd name="connsiteY3" fmla="*/ 6911163 h 6911447"/>
              <a:gd name="connsiteX4" fmla="*/ 21265 w 3487276"/>
              <a:gd name="connsiteY4" fmla="*/ 0 h 6911447"/>
              <a:gd name="connsiteX0" fmla="*/ 21265 w 3487276"/>
              <a:gd name="connsiteY0" fmla="*/ 0 h 6911248"/>
              <a:gd name="connsiteX1" fmla="*/ 3487276 w 3487276"/>
              <a:gd name="connsiteY1" fmla="*/ 0 h 6911248"/>
              <a:gd name="connsiteX2" fmla="*/ 3444745 w 3487276"/>
              <a:gd name="connsiteY2" fmla="*/ 4805916 h 6911248"/>
              <a:gd name="connsiteX3" fmla="*/ 0 w 3487276"/>
              <a:gd name="connsiteY3" fmla="*/ 6911163 h 6911248"/>
              <a:gd name="connsiteX4" fmla="*/ 21265 w 3487276"/>
              <a:gd name="connsiteY4" fmla="*/ 0 h 6911248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805916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34113 w 3476644"/>
              <a:gd name="connsiteY2" fmla="*/ 4210493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10633 w 3498215"/>
              <a:gd name="connsiteY0" fmla="*/ 0 h 6858000"/>
              <a:gd name="connsiteX1" fmla="*/ 3476644 w 3498215"/>
              <a:gd name="connsiteY1" fmla="*/ 0 h 6858000"/>
              <a:gd name="connsiteX2" fmla="*/ 3497908 w 3498215"/>
              <a:gd name="connsiteY2" fmla="*/ 4199861 h 6858000"/>
              <a:gd name="connsiteX3" fmla="*/ 0 w 3498215"/>
              <a:gd name="connsiteY3" fmla="*/ 6858000 h 6858000"/>
              <a:gd name="connsiteX4" fmla="*/ 10633 w 3498215"/>
              <a:gd name="connsiteY4" fmla="*/ 0 h 6858000"/>
              <a:gd name="connsiteX0" fmla="*/ 10633 w 3501024"/>
              <a:gd name="connsiteY0" fmla="*/ 0 h 6858000"/>
              <a:gd name="connsiteX1" fmla="*/ 3476644 w 3501024"/>
              <a:gd name="connsiteY1" fmla="*/ 0 h 6858000"/>
              <a:gd name="connsiteX2" fmla="*/ 3497908 w 3501024"/>
              <a:gd name="connsiteY2" fmla="*/ 4199861 h 6858000"/>
              <a:gd name="connsiteX3" fmla="*/ 0 w 3501024"/>
              <a:gd name="connsiteY3" fmla="*/ 6858000 h 6858000"/>
              <a:gd name="connsiteX4" fmla="*/ 10633 w 3501024"/>
              <a:gd name="connsiteY4" fmla="*/ 0 h 6858000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66010 w 3476644"/>
              <a:gd name="connsiteY2" fmla="*/ 4146698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99 w 3466110"/>
              <a:gd name="connsiteY0" fmla="*/ 0 h 6718720"/>
              <a:gd name="connsiteX1" fmla="*/ 3466110 w 3466110"/>
              <a:gd name="connsiteY1" fmla="*/ 0 h 6718720"/>
              <a:gd name="connsiteX2" fmla="*/ 3455476 w 3466110"/>
              <a:gd name="connsiteY2" fmla="*/ 4146698 h 6718720"/>
              <a:gd name="connsiteX3" fmla="*/ 86356 w 3466110"/>
              <a:gd name="connsiteY3" fmla="*/ 6718720 h 6718720"/>
              <a:gd name="connsiteX4" fmla="*/ 99 w 3466110"/>
              <a:gd name="connsiteY4" fmla="*/ 0 h 6718720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66010 w 3476644"/>
              <a:gd name="connsiteY2" fmla="*/ 4146698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35732 w 3476644"/>
              <a:gd name="connsiteY2" fmla="*/ 3625914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41023"/>
              <a:gd name="connsiteY0" fmla="*/ 0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10633 w 3441023"/>
              <a:gd name="connsiteY4" fmla="*/ 0 h 6864055"/>
              <a:gd name="connsiteX0" fmla="*/ 240747 w 3441023"/>
              <a:gd name="connsiteY0" fmla="*/ 6056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240747 w 3441023"/>
              <a:gd name="connsiteY4" fmla="*/ 6056 h 6864055"/>
              <a:gd name="connsiteX0" fmla="*/ 878 w 3443379"/>
              <a:gd name="connsiteY0" fmla="*/ 0 h 6864055"/>
              <a:gd name="connsiteX1" fmla="*/ 3436611 w 3443379"/>
              <a:gd name="connsiteY1" fmla="*/ 0 h 6864055"/>
              <a:gd name="connsiteX2" fmla="*/ 3438088 w 3443379"/>
              <a:gd name="connsiteY2" fmla="*/ 3625914 h 6864055"/>
              <a:gd name="connsiteX3" fmla="*/ 2356 w 3443379"/>
              <a:gd name="connsiteY3" fmla="*/ 6864055 h 6864055"/>
              <a:gd name="connsiteX4" fmla="*/ 878 w 3443379"/>
              <a:gd name="connsiteY4" fmla="*/ 0 h 6864055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2173"/>
              <a:gd name="connsiteY0" fmla="*/ 0 h 6870110"/>
              <a:gd name="connsiteX1" fmla="*/ 3440311 w 3442173"/>
              <a:gd name="connsiteY1" fmla="*/ 0 h 6870110"/>
              <a:gd name="connsiteX2" fmla="*/ 3441788 w 3442173"/>
              <a:gd name="connsiteY2" fmla="*/ 3625914 h 6870110"/>
              <a:gd name="connsiteX3" fmla="*/ 0 w 3442173"/>
              <a:gd name="connsiteY3" fmla="*/ 6870110 h 6870110"/>
              <a:gd name="connsiteX4" fmla="*/ 4578 w 3442173"/>
              <a:gd name="connsiteY4" fmla="*/ 0 h 6870110"/>
              <a:gd name="connsiteX0" fmla="*/ 4578 w 3441794"/>
              <a:gd name="connsiteY0" fmla="*/ 0 h 6870110"/>
              <a:gd name="connsiteX1" fmla="*/ 2977323 w 3441794"/>
              <a:gd name="connsiteY1" fmla="*/ 0 h 6870110"/>
              <a:gd name="connsiteX2" fmla="*/ 3441788 w 3441794"/>
              <a:gd name="connsiteY2" fmla="*/ 3625914 h 6870110"/>
              <a:gd name="connsiteX3" fmla="*/ 0 w 3441794"/>
              <a:gd name="connsiteY3" fmla="*/ 6870110 h 6870110"/>
              <a:gd name="connsiteX4" fmla="*/ 4578 w 3441794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90"/>
              <a:gd name="connsiteX1" fmla="*/ 2977323 w 2979186"/>
              <a:gd name="connsiteY1" fmla="*/ 0 h 6870190"/>
              <a:gd name="connsiteX2" fmla="*/ 2978801 w 2979186"/>
              <a:gd name="connsiteY2" fmla="*/ 3625914 h 6870190"/>
              <a:gd name="connsiteX3" fmla="*/ 0 w 2979186"/>
              <a:gd name="connsiteY3" fmla="*/ 6870110 h 6870190"/>
              <a:gd name="connsiteX4" fmla="*/ 4578 w 2979186"/>
              <a:gd name="connsiteY4" fmla="*/ 0 h 6870190"/>
              <a:gd name="connsiteX0" fmla="*/ 4578 w 2979186"/>
              <a:gd name="connsiteY0" fmla="*/ 0 h 6870445"/>
              <a:gd name="connsiteX1" fmla="*/ 2977323 w 2979186"/>
              <a:gd name="connsiteY1" fmla="*/ 0 h 6870445"/>
              <a:gd name="connsiteX2" fmla="*/ 2978801 w 2979186"/>
              <a:gd name="connsiteY2" fmla="*/ 3625914 h 6870445"/>
              <a:gd name="connsiteX3" fmla="*/ 0 w 2979186"/>
              <a:gd name="connsiteY3" fmla="*/ 6870110 h 6870445"/>
              <a:gd name="connsiteX4" fmla="*/ 4578 w 2979186"/>
              <a:gd name="connsiteY4" fmla="*/ 0 h 6870445"/>
              <a:gd name="connsiteX0" fmla="*/ 4578 w 2979186"/>
              <a:gd name="connsiteY0" fmla="*/ 0 h 6870965"/>
              <a:gd name="connsiteX1" fmla="*/ 2977323 w 2979186"/>
              <a:gd name="connsiteY1" fmla="*/ 0 h 6870965"/>
              <a:gd name="connsiteX2" fmla="*/ 2978801 w 2979186"/>
              <a:gd name="connsiteY2" fmla="*/ 4320395 h 6870965"/>
              <a:gd name="connsiteX3" fmla="*/ 0 w 2979186"/>
              <a:gd name="connsiteY3" fmla="*/ 6870110 h 6870965"/>
              <a:gd name="connsiteX4" fmla="*/ 4578 w 2979186"/>
              <a:gd name="connsiteY4" fmla="*/ 0 h 6870965"/>
              <a:gd name="connsiteX0" fmla="*/ 4578 w 2979186"/>
              <a:gd name="connsiteY0" fmla="*/ 0 h 6870345"/>
              <a:gd name="connsiteX1" fmla="*/ 2977323 w 2979186"/>
              <a:gd name="connsiteY1" fmla="*/ 0 h 6870345"/>
              <a:gd name="connsiteX2" fmla="*/ 2978801 w 2979186"/>
              <a:gd name="connsiteY2" fmla="*/ 4320395 h 6870345"/>
              <a:gd name="connsiteX3" fmla="*/ 0 w 2979186"/>
              <a:gd name="connsiteY3" fmla="*/ 6870110 h 6870345"/>
              <a:gd name="connsiteX4" fmla="*/ 4578 w 2979186"/>
              <a:gd name="connsiteY4" fmla="*/ 0 h 68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186" h="6870345">
                <a:moveTo>
                  <a:pt x="4578" y="0"/>
                </a:moveTo>
                <a:lnTo>
                  <a:pt x="2977323" y="0"/>
                </a:lnTo>
                <a:cubicBezTo>
                  <a:pt x="2973779" y="1506279"/>
                  <a:pt x="2980867" y="2644277"/>
                  <a:pt x="2978801" y="4320395"/>
                </a:cubicBezTo>
                <a:cubicBezTo>
                  <a:pt x="2983264" y="5304546"/>
                  <a:pt x="2844657" y="6892542"/>
                  <a:pt x="0" y="6870110"/>
                </a:cubicBezTo>
                <a:cubicBezTo>
                  <a:pt x="3544" y="5048398"/>
                  <a:pt x="1034" y="1821712"/>
                  <a:pt x="4578" y="0"/>
                </a:cubicBezTo>
                <a:close/>
              </a:path>
            </a:pathLst>
          </a:custGeom>
          <a:solidFill>
            <a:srgbClr val="019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highlight>
                <a:srgbClr val="0197D5"/>
              </a:highligh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E60F3E-2F2B-514C-A102-B560C243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" y="1400537"/>
            <a:ext cx="2511803" cy="2511803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EA6174C-10EF-2549-B483-B061C7D563B3}"/>
              </a:ext>
            </a:extLst>
          </p:cNvPr>
          <p:cNvGrpSpPr/>
          <p:nvPr/>
        </p:nvGrpSpPr>
        <p:grpSpPr>
          <a:xfrm>
            <a:off x="9562225" y="459831"/>
            <a:ext cx="2126345" cy="655291"/>
            <a:chOff x="9939661" y="457197"/>
            <a:chExt cx="1753959" cy="540530"/>
          </a:xfrm>
        </p:grpSpPr>
        <p:grpSp>
          <p:nvGrpSpPr>
            <p:cNvPr id="8" name="object 8">
              <a:extLst>
                <a:ext uri="{FF2B5EF4-FFF2-40B4-BE49-F238E27FC236}">
                  <a16:creationId xmlns:a16="http://schemas.microsoft.com/office/drawing/2014/main" id="{51FD6920-7A1B-7347-914F-2CAC59A14B56}"/>
                </a:ext>
              </a:extLst>
            </p:cNvPr>
            <p:cNvGrpSpPr/>
            <p:nvPr/>
          </p:nvGrpSpPr>
          <p:grpSpPr>
            <a:xfrm>
              <a:off x="9939661" y="491042"/>
              <a:ext cx="466725" cy="463550"/>
              <a:chOff x="5479173" y="448030"/>
              <a:chExt cx="466725" cy="463550"/>
            </a:xfrm>
          </p:grpSpPr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866A2B8C-DEE3-144C-AC8D-7A53947E303A}"/>
                  </a:ext>
                </a:extLst>
              </p:cNvPr>
              <p:cNvSpPr/>
              <p:nvPr/>
            </p:nvSpPr>
            <p:spPr>
              <a:xfrm>
                <a:off x="5549589" y="517535"/>
                <a:ext cx="3270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327025">
                    <a:moveTo>
                      <a:pt x="163410" y="0"/>
                    </a:moveTo>
                    <a:lnTo>
                      <a:pt x="119970" y="5836"/>
                    </a:lnTo>
                    <a:lnTo>
                      <a:pt x="80935" y="22307"/>
                    </a:lnTo>
                    <a:lnTo>
                      <a:pt x="47863" y="47856"/>
                    </a:lnTo>
                    <a:lnTo>
                      <a:pt x="22311" y="80926"/>
                    </a:lnTo>
                    <a:lnTo>
                      <a:pt x="5837" y="119959"/>
                    </a:lnTo>
                    <a:lnTo>
                      <a:pt x="0" y="163398"/>
                    </a:lnTo>
                    <a:lnTo>
                      <a:pt x="5837" y="206836"/>
                    </a:lnTo>
                    <a:lnTo>
                      <a:pt x="22311" y="245866"/>
                    </a:lnTo>
                    <a:lnTo>
                      <a:pt x="47863" y="278933"/>
                    </a:lnTo>
                    <a:lnTo>
                      <a:pt x="80935" y="304479"/>
                    </a:lnTo>
                    <a:lnTo>
                      <a:pt x="119970" y="320948"/>
                    </a:lnTo>
                    <a:lnTo>
                      <a:pt x="163410" y="326783"/>
                    </a:lnTo>
                    <a:lnTo>
                      <a:pt x="206849" y="320948"/>
                    </a:lnTo>
                    <a:lnTo>
                      <a:pt x="245882" y="304479"/>
                    </a:lnTo>
                    <a:lnTo>
                      <a:pt x="278952" y="278933"/>
                    </a:lnTo>
                    <a:lnTo>
                      <a:pt x="304501" y="245866"/>
                    </a:lnTo>
                    <a:lnTo>
                      <a:pt x="320972" y="206836"/>
                    </a:lnTo>
                    <a:lnTo>
                      <a:pt x="326809" y="163398"/>
                    </a:lnTo>
                    <a:lnTo>
                      <a:pt x="320972" y="119959"/>
                    </a:lnTo>
                    <a:lnTo>
                      <a:pt x="304501" y="80926"/>
                    </a:lnTo>
                    <a:lnTo>
                      <a:pt x="278952" y="47856"/>
                    </a:lnTo>
                    <a:lnTo>
                      <a:pt x="245882" y="22307"/>
                    </a:lnTo>
                    <a:lnTo>
                      <a:pt x="206849" y="5836"/>
                    </a:lnTo>
                    <a:lnTo>
                      <a:pt x="163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19834B28-E539-764F-B195-CDDD71F02D11}"/>
                  </a:ext>
                </a:extLst>
              </p:cNvPr>
              <p:cNvSpPr/>
              <p:nvPr/>
            </p:nvSpPr>
            <p:spPr>
              <a:xfrm>
                <a:off x="5479173" y="448030"/>
                <a:ext cx="4667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463550">
                    <a:moveTo>
                      <a:pt x="58293" y="225031"/>
                    </a:moveTo>
                    <a:lnTo>
                      <a:pt x="36652" y="224167"/>
                    </a:lnTo>
                    <a:lnTo>
                      <a:pt x="29146" y="203860"/>
                    </a:lnTo>
                    <a:lnTo>
                      <a:pt x="21640" y="224167"/>
                    </a:lnTo>
                    <a:lnTo>
                      <a:pt x="0" y="225031"/>
                    </a:lnTo>
                    <a:lnTo>
                      <a:pt x="17005" y="238442"/>
                    </a:lnTo>
                    <a:lnTo>
                      <a:pt x="11137" y="259283"/>
                    </a:lnTo>
                    <a:lnTo>
                      <a:pt x="29146" y="247269"/>
                    </a:lnTo>
                    <a:lnTo>
                      <a:pt x="47155" y="259283"/>
                    </a:lnTo>
                    <a:lnTo>
                      <a:pt x="41287" y="238442"/>
                    </a:lnTo>
                    <a:lnTo>
                      <a:pt x="58293" y="225031"/>
                    </a:lnTo>
                    <a:close/>
                  </a:path>
                  <a:path w="466725" h="463550">
                    <a:moveTo>
                      <a:pt x="84886" y="122859"/>
                    </a:moveTo>
                    <a:lnTo>
                      <a:pt x="63246" y="121996"/>
                    </a:lnTo>
                    <a:lnTo>
                      <a:pt x="55753" y="101688"/>
                    </a:lnTo>
                    <a:lnTo>
                      <a:pt x="48247" y="121996"/>
                    </a:lnTo>
                    <a:lnTo>
                      <a:pt x="26606" y="122859"/>
                    </a:lnTo>
                    <a:lnTo>
                      <a:pt x="43611" y="136271"/>
                    </a:lnTo>
                    <a:lnTo>
                      <a:pt x="37744" y="157111"/>
                    </a:lnTo>
                    <a:lnTo>
                      <a:pt x="55753" y="145084"/>
                    </a:lnTo>
                    <a:lnTo>
                      <a:pt x="73761" y="157111"/>
                    </a:lnTo>
                    <a:lnTo>
                      <a:pt x="67894" y="136271"/>
                    </a:lnTo>
                    <a:lnTo>
                      <a:pt x="84886" y="122859"/>
                    </a:lnTo>
                    <a:close/>
                  </a:path>
                  <a:path w="466725" h="463550">
                    <a:moveTo>
                      <a:pt x="86601" y="329298"/>
                    </a:moveTo>
                    <a:lnTo>
                      <a:pt x="64960" y="328434"/>
                    </a:lnTo>
                    <a:lnTo>
                      <a:pt x="57454" y="308127"/>
                    </a:lnTo>
                    <a:lnTo>
                      <a:pt x="49949" y="328434"/>
                    </a:lnTo>
                    <a:lnTo>
                      <a:pt x="28321" y="329298"/>
                    </a:lnTo>
                    <a:lnTo>
                      <a:pt x="45313" y="342709"/>
                    </a:lnTo>
                    <a:lnTo>
                      <a:pt x="39446" y="363550"/>
                    </a:lnTo>
                    <a:lnTo>
                      <a:pt x="57454" y="351536"/>
                    </a:lnTo>
                    <a:lnTo>
                      <a:pt x="75463" y="363550"/>
                    </a:lnTo>
                    <a:lnTo>
                      <a:pt x="69596" y="342709"/>
                    </a:lnTo>
                    <a:lnTo>
                      <a:pt x="86601" y="329298"/>
                    </a:lnTo>
                    <a:close/>
                  </a:path>
                  <a:path w="466725" h="463550">
                    <a:moveTo>
                      <a:pt x="158597" y="47434"/>
                    </a:moveTo>
                    <a:lnTo>
                      <a:pt x="136944" y="46951"/>
                    </a:lnTo>
                    <a:lnTo>
                      <a:pt x="129095" y="26771"/>
                    </a:lnTo>
                    <a:lnTo>
                      <a:pt x="121945" y="47205"/>
                    </a:lnTo>
                    <a:lnTo>
                      <a:pt x="100330" y="48450"/>
                    </a:lnTo>
                    <a:lnTo>
                      <a:pt x="117551" y="61569"/>
                    </a:lnTo>
                    <a:lnTo>
                      <a:pt x="112052" y="82511"/>
                    </a:lnTo>
                    <a:lnTo>
                      <a:pt x="129844" y="70167"/>
                    </a:lnTo>
                    <a:lnTo>
                      <a:pt x="148069" y="81876"/>
                    </a:lnTo>
                    <a:lnTo>
                      <a:pt x="141833" y="61137"/>
                    </a:lnTo>
                    <a:lnTo>
                      <a:pt x="158597" y="47434"/>
                    </a:lnTo>
                    <a:close/>
                  </a:path>
                  <a:path w="466725" h="463550">
                    <a:moveTo>
                      <a:pt x="160159" y="400685"/>
                    </a:moveTo>
                    <a:lnTo>
                      <a:pt x="138531" y="399821"/>
                    </a:lnTo>
                    <a:lnTo>
                      <a:pt x="131025" y="379514"/>
                    </a:lnTo>
                    <a:lnTo>
                      <a:pt x="123507" y="399821"/>
                    </a:lnTo>
                    <a:lnTo>
                      <a:pt x="101879" y="400685"/>
                    </a:lnTo>
                    <a:lnTo>
                      <a:pt x="118884" y="414096"/>
                    </a:lnTo>
                    <a:lnTo>
                      <a:pt x="113004" y="434936"/>
                    </a:lnTo>
                    <a:lnTo>
                      <a:pt x="131025" y="422922"/>
                    </a:lnTo>
                    <a:lnTo>
                      <a:pt x="149034" y="434936"/>
                    </a:lnTo>
                    <a:lnTo>
                      <a:pt x="143167" y="414096"/>
                    </a:lnTo>
                    <a:lnTo>
                      <a:pt x="160159" y="400685"/>
                    </a:lnTo>
                    <a:close/>
                  </a:path>
                  <a:path w="466725" h="463550">
                    <a:moveTo>
                      <a:pt x="260832" y="428891"/>
                    </a:moveTo>
                    <a:lnTo>
                      <a:pt x="239204" y="428028"/>
                    </a:lnTo>
                    <a:lnTo>
                      <a:pt x="231698" y="407720"/>
                    </a:lnTo>
                    <a:lnTo>
                      <a:pt x="224193" y="428028"/>
                    </a:lnTo>
                    <a:lnTo>
                      <a:pt x="202552" y="428891"/>
                    </a:lnTo>
                    <a:lnTo>
                      <a:pt x="219557" y="442302"/>
                    </a:lnTo>
                    <a:lnTo>
                      <a:pt x="213690" y="463143"/>
                    </a:lnTo>
                    <a:lnTo>
                      <a:pt x="231698" y="451129"/>
                    </a:lnTo>
                    <a:lnTo>
                      <a:pt x="249707" y="463143"/>
                    </a:lnTo>
                    <a:lnTo>
                      <a:pt x="243840" y="442302"/>
                    </a:lnTo>
                    <a:lnTo>
                      <a:pt x="260832" y="428891"/>
                    </a:lnTo>
                    <a:close/>
                  </a:path>
                  <a:path w="466725" h="463550">
                    <a:moveTo>
                      <a:pt x="260832" y="21170"/>
                    </a:moveTo>
                    <a:lnTo>
                      <a:pt x="239204" y="20307"/>
                    </a:lnTo>
                    <a:lnTo>
                      <a:pt x="231698" y="0"/>
                    </a:lnTo>
                    <a:lnTo>
                      <a:pt x="224193" y="20307"/>
                    </a:lnTo>
                    <a:lnTo>
                      <a:pt x="202552" y="21170"/>
                    </a:lnTo>
                    <a:lnTo>
                      <a:pt x="219557" y="34582"/>
                    </a:lnTo>
                    <a:lnTo>
                      <a:pt x="213690" y="55422"/>
                    </a:lnTo>
                    <a:lnTo>
                      <a:pt x="231698" y="43408"/>
                    </a:lnTo>
                    <a:lnTo>
                      <a:pt x="249707" y="55422"/>
                    </a:lnTo>
                    <a:lnTo>
                      <a:pt x="243840" y="34582"/>
                    </a:lnTo>
                    <a:lnTo>
                      <a:pt x="260832" y="21170"/>
                    </a:lnTo>
                    <a:close/>
                  </a:path>
                  <a:path w="466725" h="463550">
                    <a:moveTo>
                      <a:pt x="363766" y="402602"/>
                    </a:moveTo>
                    <a:lnTo>
                      <a:pt x="342138" y="401751"/>
                    </a:lnTo>
                    <a:lnTo>
                      <a:pt x="334632" y="381444"/>
                    </a:lnTo>
                    <a:lnTo>
                      <a:pt x="327126" y="401751"/>
                    </a:lnTo>
                    <a:lnTo>
                      <a:pt x="305498" y="402615"/>
                    </a:lnTo>
                    <a:lnTo>
                      <a:pt x="322491" y="416026"/>
                    </a:lnTo>
                    <a:lnTo>
                      <a:pt x="316623" y="436867"/>
                    </a:lnTo>
                    <a:lnTo>
                      <a:pt x="334632" y="424840"/>
                    </a:lnTo>
                    <a:lnTo>
                      <a:pt x="352640" y="436867"/>
                    </a:lnTo>
                    <a:lnTo>
                      <a:pt x="346773" y="416026"/>
                    </a:lnTo>
                    <a:lnTo>
                      <a:pt x="363766" y="402602"/>
                    </a:lnTo>
                    <a:close/>
                  </a:path>
                  <a:path w="466725" h="463550">
                    <a:moveTo>
                      <a:pt x="364680" y="46291"/>
                    </a:moveTo>
                    <a:lnTo>
                      <a:pt x="343039" y="45427"/>
                    </a:lnTo>
                    <a:lnTo>
                      <a:pt x="335534" y="25120"/>
                    </a:lnTo>
                    <a:lnTo>
                      <a:pt x="328028" y="45427"/>
                    </a:lnTo>
                    <a:lnTo>
                      <a:pt x="306400" y="46291"/>
                    </a:lnTo>
                    <a:lnTo>
                      <a:pt x="323392" y="59702"/>
                    </a:lnTo>
                    <a:lnTo>
                      <a:pt x="317525" y="80543"/>
                    </a:lnTo>
                    <a:lnTo>
                      <a:pt x="335534" y="68529"/>
                    </a:lnTo>
                    <a:lnTo>
                      <a:pt x="353542" y="80543"/>
                    </a:lnTo>
                    <a:lnTo>
                      <a:pt x="347675" y="59702"/>
                    </a:lnTo>
                    <a:lnTo>
                      <a:pt x="364680" y="46291"/>
                    </a:lnTo>
                    <a:close/>
                  </a:path>
                  <a:path w="466725" h="463550">
                    <a:moveTo>
                      <a:pt x="437997" y="326720"/>
                    </a:moveTo>
                    <a:lnTo>
                      <a:pt x="416356" y="325856"/>
                    </a:lnTo>
                    <a:lnTo>
                      <a:pt x="408851" y="305549"/>
                    </a:lnTo>
                    <a:lnTo>
                      <a:pt x="401345" y="325869"/>
                    </a:lnTo>
                    <a:lnTo>
                      <a:pt x="379717" y="326720"/>
                    </a:lnTo>
                    <a:lnTo>
                      <a:pt x="396709" y="340144"/>
                    </a:lnTo>
                    <a:lnTo>
                      <a:pt x="390855" y="360972"/>
                    </a:lnTo>
                    <a:lnTo>
                      <a:pt x="408851" y="348957"/>
                    </a:lnTo>
                    <a:lnTo>
                      <a:pt x="426859" y="360972"/>
                    </a:lnTo>
                    <a:lnTo>
                      <a:pt x="420992" y="340144"/>
                    </a:lnTo>
                    <a:lnTo>
                      <a:pt x="437997" y="326720"/>
                    </a:lnTo>
                    <a:close/>
                  </a:path>
                  <a:path w="466725" h="463550">
                    <a:moveTo>
                      <a:pt x="439699" y="126085"/>
                    </a:moveTo>
                    <a:lnTo>
                      <a:pt x="418058" y="125222"/>
                    </a:lnTo>
                    <a:lnTo>
                      <a:pt x="410552" y="104914"/>
                    </a:lnTo>
                    <a:lnTo>
                      <a:pt x="403047" y="125222"/>
                    </a:lnTo>
                    <a:lnTo>
                      <a:pt x="381406" y="126085"/>
                    </a:lnTo>
                    <a:lnTo>
                      <a:pt x="398411" y="139496"/>
                    </a:lnTo>
                    <a:lnTo>
                      <a:pt x="392544" y="160337"/>
                    </a:lnTo>
                    <a:lnTo>
                      <a:pt x="410552" y="148323"/>
                    </a:lnTo>
                    <a:lnTo>
                      <a:pt x="428561" y="160337"/>
                    </a:lnTo>
                    <a:lnTo>
                      <a:pt x="422694" y="139496"/>
                    </a:lnTo>
                    <a:lnTo>
                      <a:pt x="439699" y="126085"/>
                    </a:lnTo>
                    <a:close/>
                  </a:path>
                  <a:path w="466725" h="463550">
                    <a:moveTo>
                      <a:pt x="466661" y="225031"/>
                    </a:moveTo>
                    <a:lnTo>
                      <a:pt x="445020" y="224167"/>
                    </a:lnTo>
                    <a:lnTo>
                      <a:pt x="437515" y="203860"/>
                    </a:lnTo>
                    <a:lnTo>
                      <a:pt x="430009" y="224167"/>
                    </a:lnTo>
                    <a:lnTo>
                      <a:pt x="408368" y="225031"/>
                    </a:lnTo>
                    <a:lnTo>
                      <a:pt x="425373" y="238442"/>
                    </a:lnTo>
                    <a:lnTo>
                      <a:pt x="419506" y="259283"/>
                    </a:lnTo>
                    <a:lnTo>
                      <a:pt x="437515" y="247269"/>
                    </a:lnTo>
                    <a:lnTo>
                      <a:pt x="455523" y="259283"/>
                    </a:lnTo>
                    <a:lnTo>
                      <a:pt x="449656" y="238442"/>
                    </a:lnTo>
                    <a:lnTo>
                      <a:pt x="466661" y="2250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FBBA220-3EF9-FE4A-811A-6FE2EFEA9BEE}"/>
                </a:ext>
              </a:extLst>
            </p:cNvPr>
            <p:cNvSpPr/>
            <p:nvPr/>
          </p:nvSpPr>
          <p:spPr>
            <a:xfrm>
              <a:off x="10632943" y="457197"/>
              <a:ext cx="1060677" cy="5405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07660176-CC51-A645-A222-9092D2B14C86}"/>
              </a:ext>
            </a:extLst>
          </p:cNvPr>
          <p:cNvSpPr txBox="1">
            <a:spLocks/>
          </p:cNvSpPr>
          <p:nvPr/>
        </p:nvSpPr>
        <p:spPr>
          <a:xfrm>
            <a:off x="3454921" y="2014056"/>
            <a:ext cx="8049832" cy="100027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ts val="7700"/>
              </a:lnSpc>
              <a:spcBef>
                <a:spcPts val="100"/>
              </a:spcBef>
            </a:pPr>
            <a:r>
              <a:rPr lang="cs-CZ" sz="7000" spc="19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70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7000" spc="32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spc="21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</a:t>
            </a:r>
            <a:endParaRPr lang="cs-CZ" sz="7000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1ED8F88-E189-6A46-87C3-D65E4FD3B76A}"/>
              </a:ext>
            </a:extLst>
          </p:cNvPr>
          <p:cNvSpPr txBox="1"/>
          <p:nvPr/>
        </p:nvSpPr>
        <p:spPr>
          <a:xfrm>
            <a:off x="3487980" y="3307752"/>
            <a:ext cx="6592666" cy="133113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7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ASOCIACE</a:t>
            </a:r>
            <a:r>
              <a:rPr sz="2000" spc="19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FRANCHISINGU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6250" spc="19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rok 2022</a:t>
            </a:r>
            <a:endParaRPr sz="6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D92210-CA1E-9F46-A99F-5E9BF7389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39" b="11667"/>
          <a:stretch/>
        </p:blipFill>
        <p:spPr>
          <a:xfrm>
            <a:off x="9012050" y="5829878"/>
            <a:ext cx="711741" cy="52726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BFE53E74-4702-EDFD-9376-87DD7CB4079A}"/>
              </a:ext>
            </a:extLst>
          </p:cNvPr>
          <p:cNvSpPr txBox="1"/>
          <p:nvPr/>
        </p:nvSpPr>
        <p:spPr>
          <a:xfrm>
            <a:off x="9845133" y="5902430"/>
            <a:ext cx="18434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200" spc="6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PARTNER ČAF PRO ROK 2022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D08B96D-2DE2-6847-812D-105A8564D29B}"/>
              </a:ext>
            </a:extLst>
          </p:cNvPr>
          <p:cNvSpPr txBox="1">
            <a:spLocks/>
          </p:cNvSpPr>
          <p:nvPr/>
        </p:nvSpPr>
        <p:spPr>
          <a:xfrm>
            <a:off x="815550" y="1274127"/>
            <a:ext cx="8814586" cy="52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0845" marR="5080" indent="-398780">
              <a:lnSpc>
                <a:spcPct val="113300"/>
              </a:lnSpc>
              <a:spcBef>
                <a:spcPts val="100"/>
              </a:spcBef>
            </a:pPr>
            <a:r>
              <a:rPr lang="cs-CZ" sz="32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ORGÁNŮ A SEKRETARIÁTU ČAF</a:t>
            </a:r>
            <a:endParaRPr lang="cs-CZ" sz="3200" spc="65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6BCF5B9-3899-184B-AE99-A9C28CB9FA42}"/>
              </a:ext>
            </a:extLst>
          </p:cNvPr>
          <p:cNvSpPr txBox="1"/>
          <p:nvPr/>
        </p:nvSpPr>
        <p:spPr>
          <a:xfrm>
            <a:off x="861849" y="2017768"/>
            <a:ext cx="4991100" cy="1418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Správní rada </a:t>
            </a:r>
            <a:r>
              <a:rPr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(SR) </a:t>
            </a:r>
            <a:r>
              <a:rPr sz="12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daném období pracovala </a:t>
            </a:r>
            <a:r>
              <a:rPr sz="12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200" spc="15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následujícím</a:t>
            </a:r>
            <a:r>
              <a:rPr lang="cs-CZ" sz="1200" spc="3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  <a:r>
              <a:rPr sz="1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Gonda (Naturhouse), prezident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Antonín Kazda, člen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Hrubý (CEO &amp; viceprezident RE-MAX ČR), člen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Šimon Mastný (TAB Board), člen 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RNDr. Jiří Lošťák (lostak.cz), člen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70622F-FAF2-8F41-BB3B-4E6F22D35DFB}"/>
              </a:ext>
            </a:extLst>
          </p:cNvPr>
          <p:cNvSpPr txBox="1"/>
          <p:nvPr/>
        </p:nvSpPr>
        <p:spPr>
          <a:xfrm>
            <a:off x="861849" y="3656141"/>
            <a:ext cx="8421047" cy="985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lang="cs-CZ" sz="11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roce 2022 se správní rada sešla celkem desetkrát, na svých zasedáních projednávala přípravu a realizaci hlavních úkolů a cílů ČAF vyplývajících z usnesení členské schůze ČAF a plánu činnosti ČAF pro rok 2022, včetně řešení operativních úkolů asociace. Činnost správní rady ČAF dokumentují zápisy z jednotlivých zasedání správní rady ČAF, které jsou k dispozici v sekretariátu ČAF. V únoru 2022 ukončila svou práci ve SR ČAF paní Parusová, z důvodu ukončení členství v ČAF právní kanceláře KŠB, kterou ve SR zastupovala. Do SR byl kooptován advokát pan Antonín Kazda.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40273ED-0514-234F-B6AF-2C611AE2D0EB}"/>
              </a:ext>
            </a:extLst>
          </p:cNvPr>
          <p:cNvSpPr txBox="1"/>
          <p:nvPr/>
        </p:nvSpPr>
        <p:spPr>
          <a:xfrm>
            <a:off x="861849" y="5063768"/>
            <a:ext cx="4203700" cy="1054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Dozorčí rada </a:t>
            </a:r>
            <a:r>
              <a:rPr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(DR) pracovala </a:t>
            </a:r>
            <a:r>
              <a:rPr sz="12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200" spc="10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sz="1200" spc="1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cs-CZ"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tomto</a:t>
            </a:r>
            <a:r>
              <a:rPr sz="1200" spc="27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Hynek </a:t>
            </a:r>
            <a:r>
              <a:rPr sz="1100" spc="-1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Pášma </a:t>
            </a:r>
            <a:r>
              <a:rPr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(Smart software),</a:t>
            </a:r>
            <a:r>
              <a:rPr sz="1100" spc="-1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předseda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50570">
              <a:lnSpc>
                <a:spcPct val="163900"/>
              </a:lnSpc>
            </a:pPr>
            <a:r>
              <a:rPr sz="11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 </a:t>
            </a:r>
            <a:r>
              <a:rPr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Zapletalová (Beskyd Gastro/Uzenářství Chodura), </a:t>
            </a:r>
            <a:r>
              <a:rPr sz="11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  </a:t>
            </a:r>
            <a:r>
              <a:rPr sz="11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Lubomír </a:t>
            </a:r>
            <a:r>
              <a:rPr sz="11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Milek,</a:t>
            </a:r>
            <a:r>
              <a:rPr sz="1100" spc="-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6FCC98B-8C68-3341-A22C-8C5AC6954D73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8FEF9FA-823E-0740-B07A-739BDDB39F4C}"/>
              </a:ext>
            </a:extLst>
          </p:cNvPr>
          <p:cNvSpPr txBox="1"/>
          <p:nvPr/>
        </p:nvSpPr>
        <p:spPr>
          <a:xfrm>
            <a:off x="6003400" y="5063768"/>
            <a:ext cx="3386060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2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sekretariátu ČAF</a:t>
            </a:r>
            <a:r>
              <a:rPr sz="1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cs-CZ"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personálním obsazení v roce 2022 ke změně nedošlo. Práci projektového manažera se zodpovědností za vedení a organizaci projektů ČAF a za celou organizaci ČAF vykonává pan Jiří Krajča, který se na práci Asociace podílí již od roku 2000.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41CDC6E-7935-5E21-561E-71DAD05FADAD}"/>
              </a:ext>
            </a:extLst>
          </p:cNvPr>
          <p:cNvGrpSpPr/>
          <p:nvPr/>
        </p:nvGrpSpPr>
        <p:grpSpPr>
          <a:xfrm>
            <a:off x="0" y="-10820"/>
            <a:ext cx="4954775" cy="852152"/>
            <a:chOff x="7237225" y="-10820"/>
            <a:chExt cx="4954775" cy="852152"/>
          </a:xfrm>
        </p:grpSpPr>
        <p:sp>
          <p:nvSpPr>
            <p:cNvPr id="3" name="Obdélník 3">
              <a:extLst>
                <a:ext uri="{FF2B5EF4-FFF2-40B4-BE49-F238E27FC236}">
                  <a16:creationId xmlns:a16="http://schemas.microsoft.com/office/drawing/2014/main" id="{9E2A2AB7-48BE-612C-E0A5-90D7F60AF540}"/>
                </a:ext>
              </a:extLst>
            </p:cNvPr>
            <p:cNvSpPr/>
            <p:nvPr/>
          </p:nvSpPr>
          <p:spPr>
            <a:xfrm rot="5400000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FF629680-DAA8-61C8-C69F-340E5857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0BE74A1-04D6-EE26-BFC9-F0C9C13586A0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67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13AB242-128B-7C4A-B110-0F524F557092}"/>
              </a:ext>
            </a:extLst>
          </p:cNvPr>
          <p:cNvSpPr txBox="1">
            <a:spLocks/>
          </p:cNvSpPr>
          <p:nvPr/>
        </p:nvSpPr>
        <p:spPr>
          <a:xfrm>
            <a:off x="861850" y="1297277"/>
            <a:ext cx="6043962" cy="52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0845" marR="5080" indent="-398780">
              <a:lnSpc>
                <a:spcPct val="113300"/>
              </a:lnSpc>
              <a:spcBef>
                <a:spcPts val="100"/>
              </a:spcBef>
            </a:pPr>
            <a:r>
              <a:rPr lang="cs-CZ" sz="32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sz="3200" spc="65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5EC1D8C-4D37-AC48-B812-48128CA3F6BF}"/>
              </a:ext>
            </a:extLst>
          </p:cNvPr>
          <p:cNvSpPr txBox="1"/>
          <p:nvPr/>
        </p:nvSpPr>
        <p:spPr>
          <a:xfrm>
            <a:off x="861849" y="2175332"/>
            <a:ext cx="6927913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konstatovat, že se poslání České asociace franchisingu podařilo naplnit i v roce 2022.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s-CZ" sz="14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největší úspěch ČAF považuji, že se podařilo udržet a rozšířit členskou základnu. I v tomto nelehkém období franchisové koncepty oceňují význam členství v ČAF, v naprosté většině chtějí zůstat členy ČAF. Přicházejí také nové koncepty s žádostí stát se členy ČAF. Proto také můžeme konstatovat, že ČAF své poslání plní. Velkým úkolem i pro rok 2023 je využití dotačních zdrojů ze získaného grantu. Jak shrnuje zpráva o činnosti, podařilo se realizovat celou řadu akcí a aktivit jak online, tak prezenčně. </a:t>
            </a:r>
            <a:b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vše přispělo k atraktivnosti členství v ČAF.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s-CZ" sz="14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Poděkování patří všem, kdo přišli s nápady, návrhy nebo iniciativou a pomohli nám tím proměnit plány ve skutečnost. Děkujeme všem partnerům akcí České asociace franchisingu. Díky nim se nám podařilo realizovat dané projekty na velmi vysoké úrovni.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s-CZ" sz="14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Chtěl bych za to poděkovat všem členům ČAF, sekretariátu ČAF, členům správní a dozorčí rady ČAF.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6267305-412A-A843-89E9-19A0A074F02D}"/>
              </a:ext>
            </a:extLst>
          </p:cNvPr>
          <p:cNvSpPr/>
          <p:nvPr/>
        </p:nvSpPr>
        <p:spPr>
          <a:xfrm>
            <a:off x="8826605" y="5098545"/>
            <a:ext cx="2435094" cy="1114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FC784FF-8DF9-C647-ABAF-66C9C81854CB}"/>
              </a:ext>
            </a:extLst>
          </p:cNvPr>
          <p:cNvSpPr txBox="1"/>
          <p:nvPr/>
        </p:nvSpPr>
        <p:spPr>
          <a:xfrm>
            <a:off x="9870249" y="5687740"/>
            <a:ext cx="1564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sz="1100" spc="2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Gonda, </a:t>
            </a:r>
            <a:r>
              <a:rPr sz="800" spc="2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sz="800" spc="4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2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ČAF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C006FDDF-AF84-F34C-A6D7-08E7A317A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6" y="1959523"/>
            <a:ext cx="1743613" cy="2652676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44F82659-E779-99E5-ADA8-823F4145665B}"/>
              </a:ext>
            </a:extLst>
          </p:cNvPr>
          <p:cNvGrpSpPr/>
          <p:nvPr/>
        </p:nvGrpSpPr>
        <p:grpSpPr>
          <a:xfrm>
            <a:off x="0" y="-10820"/>
            <a:ext cx="4954775" cy="852152"/>
            <a:chOff x="7237225" y="-10820"/>
            <a:chExt cx="4954775" cy="85215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53EA7926-73D9-504F-60C2-F52291847575}"/>
                </a:ext>
              </a:extLst>
            </p:cNvPr>
            <p:cNvSpPr/>
            <p:nvPr/>
          </p:nvSpPr>
          <p:spPr>
            <a:xfrm rot="5400000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06D62E33-8CF9-6A1B-98B5-25B2EA85F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03A7EC6D-B3FB-77B2-7677-2CDAE9EB77BC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8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3">
            <a:extLst>
              <a:ext uri="{FF2B5EF4-FFF2-40B4-BE49-F238E27FC236}">
                <a16:creationId xmlns:a16="http://schemas.microsoft.com/office/drawing/2014/main" id="{B40F84A2-62D2-4045-9FC4-541C0E1096E2}"/>
              </a:ext>
            </a:extLst>
          </p:cNvPr>
          <p:cNvSpPr/>
          <p:nvPr/>
        </p:nvSpPr>
        <p:spPr>
          <a:xfrm>
            <a:off x="-6057" y="1"/>
            <a:ext cx="2979186" cy="6870345"/>
          </a:xfrm>
          <a:custGeom>
            <a:avLst/>
            <a:gdLst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66011 w 3466011"/>
              <a:gd name="connsiteY2" fmla="*/ 6858000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106"/>
              <a:gd name="connsiteX1" fmla="*/ 3466011 w 3466011"/>
              <a:gd name="connsiteY1" fmla="*/ 0 h 6858106"/>
              <a:gd name="connsiteX2" fmla="*/ 3455378 w 3466011"/>
              <a:gd name="connsiteY2" fmla="*/ 4518837 h 6858106"/>
              <a:gd name="connsiteX3" fmla="*/ 0 w 3466011"/>
              <a:gd name="connsiteY3" fmla="*/ 6858000 h 6858106"/>
              <a:gd name="connsiteX4" fmla="*/ 0 w 3466011"/>
              <a:gd name="connsiteY4" fmla="*/ 0 h 6858106"/>
              <a:gd name="connsiteX0" fmla="*/ 0 w 3466011"/>
              <a:gd name="connsiteY0" fmla="*/ 0 h 6858016"/>
              <a:gd name="connsiteX1" fmla="*/ 3466011 w 3466011"/>
              <a:gd name="connsiteY1" fmla="*/ 0 h 6858016"/>
              <a:gd name="connsiteX2" fmla="*/ 3455378 w 3466011"/>
              <a:gd name="connsiteY2" fmla="*/ 2594344 h 6858016"/>
              <a:gd name="connsiteX3" fmla="*/ 0 w 3466011"/>
              <a:gd name="connsiteY3" fmla="*/ 6858000 h 6858016"/>
              <a:gd name="connsiteX4" fmla="*/ 0 w 3466011"/>
              <a:gd name="connsiteY4" fmla="*/ 0 h 6858016"/>
              <a:gd name="connsiteX0" fmla="*/ 10633 w 3476644"/>
              <a:gd name="connsiteY0" fmla="*/ 0 h 5465177"/>
              <a:gd name="connsiteX1" fmla="*/ 3476644 w 3476644"/>
              <a:gd name="connsiteY1" fmla="*/ 0 h 5465177"/>
              <a:gd name="connsiteX2" fmla="*/ 3466011 w 3476644"/>
              <a:gd name="connsiteY2" fmla="*/ 2594344 h 5465177"/>
              <a:gd name="connsiteX3" fmla="*/ 0 w 3476644"/>
              <a:gd name="connsiteY3" fmla="*/ 5465135 h 5465177"/>
              <a:gd name="connsiteX4" fmla="*/ 10633 w 3476644"/>
              <a:gd name="connsiteY4" fmla="*/ 0 h 5465177"/>
              <a:gd name="connsiteX0" fmla="*/ 21265 w 3487276"/>
              <a:gd name="connsiteY0" fmla="*/ 0 h 6911179"/>
              <a:gd name="connsiteX1" fmla="*/ 3487276 w 3487276"/>
              <a:gd name="connsiteY1" fmla="*/ 0 h 6911179"/>
              <a:gd name="connsiteX2" fmla="*/ 3476643 w 3487276"/>
              <a:gd name="connsiteY2" fmla="*/ 2594344 h 6911179"/>
              <a:gd name="connsiteX3" fmla="*/ 0 w 3487276"/>
              <a:gd name="connsiteY3" fmla="*/ 6911163 h 6911179"/>
              <a:gd name="connsiteX4" fmla="*/ 21265 w 3487276"/>
              <a:gd name="connsiteY4" fmla="*/ 0 h 6911179"/>
              <a:gd name="connsiteX0" fmla="*/ 21265 w 3487276"/>
              <a:gd name="connsiteY0" fmla="*/ 0 h 6911447"/>
              <a:gd name="connsiteX1" fmla="*/ 3487276 w 3487276"/>
              <a:gd name="connsiteY1" fmla="*/ 0 h 6911447"/>
              <a:gd name="connsiteX2" fmla="*/ 3444745 w 3487276"/>
              <a:gd name="connsiteY2" fmla="*/ 4805916 h 6911447"/>
              <a:gd name="connsiteX3" fmla="*/ 0 w 3487276"/>
              <a:gd name="connsiteY3" fmla="*/ 6911163 h 6911447"/>
              <a:gd name="connsiteX4" fmla="*/ 21265 w 3487276"/>
              <a:gd name="connsiteY4" fmla="*/ 0 h 6911447"/>
              <a:gd name="connsiteX0" fmla="*/ 21265 w 3487276"/>
              <a:gd name="connsiteY0" fmla="*/ 0 h 6911248"/>
              <a:gd name="connsiteX1" fmla="*/ 3487276 w 3487276"/>
              <a:gd name="connsiteY1" fmla="*/ 0 h 6911248"/>
              <a:gd name="connsiteX2" fmla="*/ 3444745 w 3487276"/>
              <a:gd name="connsiteY2" fmla="*/ 4805916 h 6911248"/>
              <a:gd name="connsiteX3" fmla="*/ 0 w 3487276"/>
              <a:gd name="connsiteY3" fmla="*/ 6911163 h 6911248"/>
              <a:gd name="connsiteX4" fmla="*/ 21265 w 3487276"/>
              <a:gd name="connsiteY4" fmla="*/ 0 h 6911248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805916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34113 w 3476644"/>
              <a:gd name="connsiteY2" fmla="*/ 4210493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10633 w 3498215"/>
              <a:gd name="connsiteY0" fmla="*/ 0 h 6858000"/>
              <a:gd name="connsiteX1" fmla="*/ 3476644 w 3498215"/>
              <a:gd name="connsiteY1" fmla="*/ 0 h 6858000"/>
              <a:gd name="connsiteX2" fmla="*/ 3497908 w 3498215"/>
              <a:gd name="connsiteY2" fmla="*/ 4199861 h 6858000"/>
              <a:gd name="connsiteX3" fmla="*/ 0 w 3498215"/>
              <a:gd name="connsiteY3" fmla="*/ 6858000 h 6858000"/>
              <a:gd name="connsiteX4" fmla="*/ 10633 w 3498215"/>
              <a:gd name="connsiteY4" fmla="*/ 0 h 6858000"/>
              <a:gd name="connsiteX0" fmla="*/ 10633 w 3501024"/>
              <a:gd name="connsiteY0" fmla="*/ 0 h 6858000"/>
              <a:gd name="connsiteX1" fmla="*/ 3476644 w 3501024"/>
              <a:gd name="connsiteY1" fmla="*/ 0 h 6858000"/>
              <a:gd name="connsiteX2" fmla="*/ 3497908 w 3501024"/>
              <a:gd name="connsiteY2" fmla="*/ 4199861 h 6858000"/>
              <a:gd name="connsiteX3" fmla="*/ 0 w 3501024"/>
              <a:gd name="connsiteY3" fmla="*/ 6858000 h 6858000"/>
              <a:gd name="connsiteX4" fmla="*/ 10633 w 3501024"/>
              <a:gd name="connsiteY4" fmla="*/ 0 h 6858000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66010 w 3476644"/>
              <a:gd name="connsiteY2" fmla="*/ 4146698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99 w 3466110"/>
              <a:gd name="connsiteY0" fmla="*/ 0 h 6718720"/>
              <a:gd name="connsiteX1" fmla="*/ 3466110 w 3466110"/>
              <a:gd name="connsiteY1" fmla="*/ 0 h 6718720"/>
              <a:gd name="connsiteX2" fmla="*/ 3455476 w 3466110"/>
              <a:gd name="connsiteY2" fmla="*/ 4146698 h 6718720"/>
              <a:gd name="connsiteX3" fmla="*/ 86356 w 3466110"/>
              <a:gd name="connsiteY3" fmla="*/ 6718720 h 6718720"/>
              <a:gd name="connsiteX4" fmla="*/ 99 w 3466110"/>
              <a:gd name="connsiteY4" fmla="*/ 0 h 6718720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66010 w 3476644"/>
              <a:gd name="connsiteY2" fmla="*/ 4146698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35732 w 3476644"/>
              <a:gd name="connsiteY2" fmla="*/ 3625914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41023"/>
              <a:gd name="connsiteY0" fmla="*/ 0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10633 w 3441023"/>
              <a:gd name="connsiteY4" fmla="*/ 0 h 6864055"/>
              <a:gd name="connsiteX0" fmla="*/ 240747 w 3441023"/>
              <a:gd name="connsiteY0" fmla="*/ 6056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240747 w 3441023"/>
              <a:gd name="connsiteY4" fmla="*/ 6056 h 6864055"/>
              <a:gd name="connsiteX0" fmla="*/ 878 w 3443379"/>
              <a:gd name="connsiteY0" fmla="*/ 0 h 6864055"/>
              <a:gd name="connsiteX1" fmla="*/ 3436611 w 3443379"/>
              <a:gd name="connsiteY1" fmla="*/ 0 h 6864055"/>
              <a:gd name="connsiteX2" fmla="*/ 3438088 w 3443379"/>
              <a:gd name="connsiteY2" fmla="*/ 3625914 h 6864055"/>
              <a:gd name="connsiteX3" fmla="*/ 2356 w 3443379"/>
              <a:gd name="connsiteY3" fmla="*/ 6864055 h 6864055"/>
              <a:gd name="connsiteX4" fmla="*/ 878 w 3443379"/>
              <a:gd name="connsiteY4" fmla="*/ 0 h 6864055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2173"/>
              <a:gd name="connsiteY0" fmla="*/ 0 h 6870110"/>
              <a:gd name="connsiteX1" fmla="*/ 3440311 w 3442173"/>
              <a:gd name="connsiteY1" fmla="*/ 0 h 6870110"/>
              <a:gd name="connsiteX2" fmla="*/ 3441788 w 3442173"/>
              <a:gd name="connsiteY2" fmla="*/ 3625914 h 6870110"/>
              <a:gd name="connsiteX3" fmla="*/ 0 w 3442173"/>
              <a:gd name="connsiteY3" fmla="*/ 6870110 h 6870110"/>
              <a:gd name="connsiteX4" fmla="*/ 4578 w 3442173"/>
              <a:gd name="connsiteY4" fmla="*/ 0 h 6870110"/>
              <a:gd name="connsiteX0" fmla="*/ 4578 w 3441794"/>
              <a:gd name="connsiteY0" fmla="*/ 0 h 6870110"/>
              <a:gd name="connsiteX1" fmla="*/ 2977323 w 3441794"/>
              <a:gd name="connsiteY1" fmla="*/ 0 h 6870110"/>
              <a:gd name="connsiteX2" fmla="*/ 3441788 w 3441794"/>
              <a:gd name="connsiteY2" fmla="*/ 3625914 h 6870110"/>
              <a:gd name="connsiteX3" fmla="*/ 0 w 3441794"/>
              <a:gd name="connsiteY3" fmla="*/ 6870110 h 6870110"/>
              <a:gd name="connsiteX4" fmla="*/ 4578 w 3441794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90"/>
              <a:gd name="connsiteX1" fmla="*/ 2977323 w 2979186"/>
              <a:gd name="connsiteY1" fmla="*/ 0 h 6870190"/>
              <a:gd name="connsiteX2" fmla="*/ 2978801 w 2979186"/>
              <a:gd name="connsiteY2" fmla="*/ 3625914 h 6870190"/>
              <a:gd name="connsiteX3" fmla="*/ 0 w 2979186"/>
              <a:gd name="connsiteY3" fmla="*/ 6870110 h 6870190"/>
              <a:gd name="connsiteX4" fmla="*/ 4578 w 2979186"/>
              <a:gd name="connsiteY4" fmla="*/ 0 h 6870190"/>
              <a:gd name="connsiteX0" fmla="*/ 4578 w 2979186"/>
              <a:gd name="connsiteY0" fmla="*/ 0 h 6870445"/>
              <a:gd name="connsiteX1" fmla="*/ 2977323 w 2979186"/>
              <a:gd name="connsiteY1" fmla="*/ 0 h 6870445"/>
              <a:gd name="connsiteX2" fmla="*/ 2978801 w 2979186"/>
              <a:gd name="connsiteY2" fmla="*/ 3625914 h 6870445"/>
              <a:gd name="connsiteX3" fmla="*/ 0 w 2979186"/>
              <a:gd name="connsiteY3" fmla="*/ 6870110 h 6870445"/>
              <a:gd name="connsiteX4" fmla="*/ 4578 w 2979186"/>
              <a:gd name="connsiteY4" fmla="*/ 0 h 6870445"/>
              <a:gd name="connsiteX0" fmla="*/ 4578 w 2979186"/>
              <a:gd name="connsiteY0" fmla="*/ 0 h 6870965"/>
              <a:gd name="connsiteX1" fmla="*/ 2977323 w 2979186"/>
              <a:gd name="connsiteY1" fmla="*/ 0 h 6870965"/>
              <a:gd name="connsiteX2" fmla="*/ 2978801 w 2979186"/>
              <a:gd name="connsiteY2" fmla="*/ 4320395 h 6870965"/>
              <a:gd name="connsiteX3" fmla="*/ 0 w 2979186"/>
              <a:gd name="connsiteY3" fmla="*/ 6870110 h 6870965"/>
              <a:gd name="connsiteX4" fmla="*/ 4578 w 2979186"/>
              <a:gd name="connsiteY4" fmla="*/ 0 h 6870965"/>
              <a:gd name="connsiteX0" fmla="*/ 4578 w 2979186"/>
              <a:gd name="connsiteY0" fmla="*/ 0 h 6870345"/>
              <a:gd name="connsiteX1" fmla="*/ 2977323 w 2979186"/>
              <a:gd name="connsiteY1" fmla="*/ 0 h 6870345"/>
              <a:gd name="connsiteX2" fmla="*/ 2978801 w 2979186"/>
              <a:gd name="connsiteY2" fmla="*/ 4320395 h 6870345"/>
              <a:gd name="connsiteX3" fmla="*/ 0 w 2979186"/>
              <a:gd name="connsiteY3" fmla="*/ 6870110 h 6870345"/>
              <a:gd name="connsiteX4" fmla="*/ 4578 w 2979186"/>
              <a:gd name="connsiteY4" fmla="*/ 0 h 68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186" h="6870345">
                <a:moveTo>
                  <a:pt x="4578" y="0"/>
                </a:moveTo>
                <a:lnTo>
                  <a:pt x="2977323" y="0"/>
                </a:lnTo>
                <a:cubicBezTo>
                  <a:pt x="2973779" y="1506279"/>
                  <a:pt x="2980867" y="2644277"/>
                  <a:pt x="2978801" y="4320395"/>
                </a:cubicBezTo>
                <a:cubicBezTo>
                  <a:pt x="2983264" y="5304546"/>
                  <a:pt x="2844657" y="6892542"/>
                  <a:pt x="0" y="6870110"/>
                </a:cubicBezTo>
                <a:cubicBezTo>
                  <a:pt x="3544" y="5048398"/>
                  <a:pt x="1034" y="1821712"/>
                  <a:pt x="4578" y="0"/>
                </a:cubicBezTo>
                <a:close/>
              </a:path>
            </a:pathLst>
          </a:custGeom>
          <a:solidFill>
            <a:srgbClr val="019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highlight>
                <a:srgbClr val="0197D5"/>
              </a:highligh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C5C880-97A4-1F41-869A-F753ABACA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" y="1400537"/>
            <a:ext cx="2511803" cy="251180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6F46CEE-BC4C-350D-4288-09984B5C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406400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D517942D-9CE3-6240-99A5-48DEEF19EC83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1BD43FBE-137A-344C-B4F3-176BE41B4155}"/>
              </a:ext>
            </a:extLst>
          </p:cNvPr>
          <p:cNvGrpSpPr/>
          <p:nvPr/>
        </p:nvGrpSpPr>
        <p:grpSpPr>
          <a:xfrm>
            <a:off x="903717" y="1251011"/>
            <a:ext cx="8195677" cy="4192905"/>
            <a:chOff x="1383220" y="1449564"/>
            <a:chExt cx="8195677" cy="419290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5A39253-947F-614E-BEDC-3C59B0E64CD1}"/>
                </a:ext>
              </a:extLst>
            </p:cNvPr>
            <p:cNvSpPr txBox="1"/>
            <p:nvPr/>
          </p:nvSpPr>
          <p:spPr>
            <a:xfrm>
              <a:off x="1383221" y="1449564"/>
              <a:ext cx="1496582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6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OBSAH</a:t>
              </a: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3C60382-8259-C144-9D6A-DEAB973BABC1}"/>
                </a:ext>
              </a:extLst>
            </p:cNvPr>
            <p:cNvSpPr txBox="1"/>
            <p:nvPr/>
          </p:nvSpPr>
          <p:spPr>
            <a:xfrm>
              <a:off x="1383220" y="2181265"/>
              <a:ext cx="8195677" cy="34612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Hodnocení činnosti </a:t>
              </a:r>
              <a:r>
                <a:rPr sz="1600" spc="-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</a:t>
              </a:r>
              <a:r>
                <a:rPr sz="1600" spc="-10" dirty="0" err="1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</a:t>
              </a:r>
              <a:r>
                <a:rPr sz="16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</a:t>
              </a:r>
              <a:r>
                <a:rPr lang="cs-CZ"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v této </a:t>
              </a:r>
              <a:r>
                <a:rPr sz="1600" spc="-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zprávě rozděleno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následujících</a:t>
              </a:r>
              <a:r>
                <a:rPr sz="1600" spc="-1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oblastí: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240">
                <a:lnSpc>
                  <a:spcPct val="100000"/>
                </a:lnSpc>
                <a:tabLst>
                  <a:tab pos="238760" algn="l"/>
                </a:tabLst>
              </a:pPr>
              <a:r>
                <a:rPr lang="cs-CZ"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ČLENSKÁ ZÁKLADNA </a:t>
              </a:r>
              <a:r>
                <a:rPr spc="-3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ČAF, </a:t>
              </a:r>
              <a:r>
                <a:rPr spc="-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VÝVOJ </a:t>
              </a:r>
              <a:r>
                <a:rPr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STRUKTURA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 marR="6985">
                <a:lnSpc>
                  <a:spcPct val="122200"/>
                </a:lnSpc>
                <a:spcBef>
                  <a:spcPts val="1315"/>
                </a:spcBef>
                <a:tabLst>
                  <a:tab pos="250190" algn="l"/>
                </a:tabLst>
              </a:pPr>
              <a:r>
                <a:rPr lang="cs-CZ"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cs-CZ" spc="-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PROPAGACE </a:t>
              </a:r>
              <a:r>
                <a:rPr lang="cs-CZ"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FRANCHISINGU </a:t>
              </a:r>
              <a:r>
                <a:rPr lang="cs-CZ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</a:t>
              </a:r>
              <a:r>
                <a:rPr lang="cs-CZ"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ČR, </a:t>
              </a:r>
              <a:r>
                <a:rPr lang="cs-CZ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VZDĚLÁVACÍ </a:t>
              </a:r>
              <a:r>
                <a:rPr lang="cs-CZ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ČINNOST </a:t>
              </a:r>
              <a:r>
                <a:rPr lang="cs-CZ" spc="-3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ČAF,  </a:t>
              </a:r>
              <a:br>
                <a:rPr lang="cs-CZ" spc="-3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pc="-3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cs-CZ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PREZENTACE V </a:t>
              </a:r>
              <a:r>
                <a:rPr lang="cs-CZ"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MÉDIÍCH </a:t>
              </a:r>
              <a:r>
                <a:rPr lang="cs-CZ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cs-CZ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WEBOVÉ STRÁNKY </a:t>
              </a:r>
              <a:r>
                <a:rPr lang="cs-CZ"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>
                <a:lnSpc>
                  <a:spcPct val="100000"/>
                </a:lnSpc>
              </a:pPr>
              <a:r>
                <a:rPr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SPOLUPRÁCE </a:t>
              </a:r>
              <a:r>
                <a:rPr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VÝZNAMNÝMI PARTNERY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>
                <a:lnSpc>
                  <a:spcPct val="100000"/>
                </a:lnSpc>
                <a:spcBef>
                  <a:spcPts val="5"/>
                </a:spcBef>
              </a:pPr>
              <a:r>
                <a:rPr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ČINNOST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ORGÁNŮ </a:t>
              </a:r>
              <a:r>
                <a:rPr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pc="-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SEKRETARIÁTU </a:t>
              </a:r>
              <a:r>
                <a:rPr spc="1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>
                <a:lnSpc>
                  <a:spcPct val="100000"/>
                </a:lnSpc>
                <a:spcBef>
                  <a:spcPts val="5"/>
                </a:spcBef>
              </a:pPr>
              <a:r>
                <a:rPr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SHRNUTÍ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92E0710-CE20-8228-F630-BA2B47C57641}"/>
              </a:ext>
            </a:extLst>
          </p:cNvPr>
          <p:cNvGrpSpPr/>
          <p:nvPr/>
        </p:nvGrpSpPr>
        <p:grpSpPr>
          <a:xfrm>
            <a:off x="7237225" y="-10820"/>
            <a:ext cx="4954775" cy="852152"/>
            <a:chOff x="7237225" y="-10820"/>
            <a:chExt cx="4954775" cy="85215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0604499-6C08-F900-B8FE-F787E2880C91}"/>
                </a:ext>
              </a:extLst>
            </p:cNvPr>
            <p:cNvSpPr/>
            <p:nvPr/>
          </p:nvSpPr>
          <p:spPr>
            <a:xfrm rot="16200000" flipH="1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76C23D1F-D56B-9A9F-9FC2-C9645E874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7591147B-B9B2-A9C8-FD35-5D2002DB2F69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1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BCB9EE66-2919-0D40-8F5C-9C47EAA01B12}"/>
              </a:ext>
            </a:extLst>
          </p:cNvPr>
          <p:cNvSpPr txBox="1"/>
          <p:nvPr/>
        </p:nvSpPr>
        <p:spPr>
          <a:xfrm>
            <a:off x="639214" y="1645079"/>
            <a:ext cx="10913061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Konference Franchising forum, listopad 2022.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Výstava Franchisingu 2022.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Soutěž Franchisa roku 2021.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Konference: Jak vybudovat úspěšnou franchisu.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Odborné specializované školení: Jak vybudovat nebo zdokonalit franchisový koncept.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Seminář: Franchising jako příležitost.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Seminář: Věrnostní programy ve franchisingu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Seminář: Klíč k výkonnosti spokojenosti a prosperitě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Seminář: Jak vytvořit franchisový koncept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Webinář ve spolupráci s AMSP a McDonald’s.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Webinář ve spolupráci s AMSP a Trust Worthy.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Školení členů ČAF: dotace MŠ č. 110.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Výroční členská schůze ČAF.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Představení konceptů z USA na ambasádě USA.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Pravidelné zasedání SR 10× ročně.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Samostatná příloha EURO jaro 2022.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Samostatná příloha EURO podzim 2022.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Specializovaná prezentace členů ČAF na portále www.byznysnaprodej.cz.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Vytvoření nových webových stránek s prezentacemi členů ČAF: www.katalogfranchis.cz.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Emailing pro členy ČAF na databázi ČAF.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Články B+S.</a:t>
            </a:r>
          </a:p>
          <a:p>
            <a:r>
              <a:rPr lang="cs-CZ" sz="1400">
                <a:solidFill>
                  <a:srgbClr val="5095D2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Mediální výstupy v dalších médiích.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494F120-CA06-5F4B-A2B5-55B84AF0D8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214" y="895771"/>
            <a:ext cx="100414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0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přehled uvádíme akce roku 2022 – bylo připraveno </a:t>
            </a:r>
            <a:br>
              <a:rPr lang="cs-CZ" sz="20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uspořádáno 29 akcí ČAF plus emailing a mediální výstupy: </a:t>
            </a:r>
            <a:endParaRPr sz="2000" spc="65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23E62F2-98D4-2A49-B4B5-F7378D84A1B9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075DF8B-22EA-A6BA-861D-10FB104379DE}"/>
              </a:ext>
            </a:extLst>
          </p:cNvPr>
          <p:cNvGrpSpPr/>
          <p:nvPr/>
        </p:nvGrpSpPr>
        <p:grpSpPr>
          <a:xfrm>
            <a:off x="7237225" y="-10820"/>
            <a:ext cx="4954775" cy="852152"/>
            <a:chOff x="7237225" y="-10820"/>
            <a:chExt cx="4954775" cy="852152"/>
          </a:xfrm>
        </p:grpSpPr>
        <p:sp>
          <p:nvSpPr>
            <p:cNvPr id="3" name="Obdélník 3">
              <a:extLst>
                <a:ext uri="{FF2B5EF4-FFF2-40B4-BE49-F238E27FC236}">
                  <a16:creationId xmlns:a16="http://schemas.microsoft.com/office/drawing/2014/main" id="{90D8552A-943C-C232-CE17-D004B7D54499}"/>
                </a:ext>
              </a:extLst>
            </p:cNvPr>
            <p:cNvSpPr/>
            <p:nvPr/>
          </p:nvSpPr>
          <p:spPr>
            <a:xfrm rot="16200000" flipH="1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66C5E844-D2AA-C1BE-EC93-D298766C0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985BCA1-0643-67FA-E39D-D7E1BAE2CFA8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49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94CA778-5ED0-6342-9FA7-BE6E9FDBB135}"/>
              </a:ext>
            </a:extLst>
          </p:cNvPr>
          <p:cNvSpPr txBox="1">
            <a:spLocks/>
          </p:cNvSpPr>
          <p:nvPr/>
        </p:nvSpPr>
        <p:spPr>
          <a:xfrm>
            <a:off x="861849" y="1297277"/>
            <a:ext cx="11440021" cy="52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0845" marR="5080" indent="-398780">
              <a:lnSpc>
                <a:spcPct val="113300"/>
              </a:lnSpc>
              <a:spcBef>
                <a:spcPts val="100"/>
              </a:spcBef>
            </a:pPr>
            <a:r>
              <a:rPr lang="cs-CZ" sz="32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ČLENSKÁ </a:t>
            </a:r>
            <a:r>
              <a:rPr lang="cs-CZ" sz="3200" spc="6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ZÁKLADNA </a:t>
            </a:r>
            <a:r>
              <a:rPr lang="cs-CZ" sz="3200" spc="-2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ČAF,  </a:t>
            </a:r>
            <a:r>
              <a:rPr lang="cs-CZ" sz="3200" spc="3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</a:t>
            </a:r>
            <a:r>
              <a:rPr lang="cs-CZ" sz="3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200" spc="1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spc="6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E7751EE-12AD-6E47-A860-5349102BA946}"/>
              </a:ext>
            </a:extLst>
          </p:cNvPr>
          <p:cNvSpPr txBox="1"/>
          <p:nvPr/>
        </p:nvSpPr>
        <p:spPr>
          <a:xfrm>
            <a:off x="877460" y="2016042"/>
            <a:ext cx="10957400" cy="195438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tabLst>
                <a:tab pos="3862388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řádných členů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30 (2× AK, 4× poradci, 24×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franchisové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koncepty)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přidružených členů	11 (podporovatelé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franchisingu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 ČAF)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mimořádné členství	7 (začínající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franchisové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koncepty)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čestné členství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mimořádné členství/zahraniční koncepty	4</a:t>
            </a:r>
          </a:p>
          <a:p>
            <a:pPr>
              <a:spcBef>
                <a:spcPts val="1000"/>
              </a:spcBef>
              <a:tabLst>
                <a:tab pos="3862388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 toho noví členové	6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81784D34-F09D-754E-A62A-2163EF305411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528626D-0F56-F635-9B67-6CB59B79D6A8}"/>
              </a:ext>
            </a:extLst>
          </p:cNvPr>
          <p:cNvGrpSpPr/>
          <p:nvPr/>
        </p:nvGrpSpPr>
        <p:grpSpPr>
          <a:xfrm>
            <a:off x="0" y="-10820"/>
            <a:ext cx="4954775" cy="852152"/>
            <a:chOff x="7237225" y="-10820"/>
            <a:chExt cx="4954775" cy="85215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83B3D5F-2671-96A9-2C21-F5543107B3EC}"/>
                </a:ext>
              </a:extLst>
            </p:cNvPr>
            <p:cNvSpPr/>
            <p:nvPr/>
          </p:nvSpPr>
          <p:spPr>
            <a:xfrm rot="5400000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EBBF71A6-A703-BEBF-B1CB-3DC4142E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A0296B4-9A6E-B721-D3E1-DFEF676831DE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FCDD5A5F-A469-461C-CFE7-50C0F51C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308" y="4111567"/>
            <a:ext cx="4733963" cy="13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C756AAAE-2DFF-C74B-8395-CC7BCE467150}"/>
              </a:ext>
            </a:extLst>
          </p:cNvPr>
          <p:cNvSpPr txBox="1"/>
          <p:nvPr/>
        </p:nvSpPr>
        <p:spPr>
          <a:xfrm>
            <a:off x="682550" y="909277"/>
            <a:ext cx="70316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28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</a:t>
            </a:r>
            <a:r>
              <a:rPr lang="cs-CZ" sz="2800" spc="15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franchisových</a:t>
            </a:r>
            <a:r>
              <a:rPr lang="cs-CZ" sz="28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systémů USA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01489C-E016-E645-919A-213F2B8D9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57" y="1652079"/>
            <a:ext cx="1711109" cy="1776921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48A809E1-8F27-82A4-4AD3-4138EEF681F1}"/>
              </a:ext>
            </a:extLst>
          </p:cNvPr>
          <p:cNvGrpSpPr/>
          <p:nvPr/>
        </p:nvGrpSpPr>
        <p:grpSpPr>
          <a:xfrm>
            <a:off x="7237225" y="-10820"/>
            <a:ext cx="4954775" cy="852152"/>
            <a:chOff x="7237225" y="-10820"/>
            <a:chExt cx="4954775" cy="85215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4EAE7D02-A7EB-9C16-A37F-A2389698AC37}"/>
                </a:ext>
              </a:extLst>
            </p:cNvPr>
            <p:cNvSpPr/>
            <p:nvPr/>
          </p:nvSpPr>
          <p:spPr>
            <a:xfrm rot="16200000" flipH="1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EDA6945E-B97A-E1AF-90A6-3B50BF63A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90CB8C6-0F16-4DB3-B77F-F3BA6CFFB56A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7D65EEFE-6025-1FC7-79B5-52E3F24F5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50" y="1693485"/>
            <a:ext cx="7419730" cy="46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C756AAAE-2DFF-C74B-8395-CC7BCE467150}"/>
              </a:ext>
            </a:extLst>
          </p:cNvPr>
          <p:cNvSpPr txBox="1"/>
          <p:nvPr/>
        </p:nvSpPr>
        <p:spPr>
          <a:xfrm>
            <a:off x="850752" y="1319458"/>
            <a:ext cx="10006301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28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ROČNÍK KONFERENCE </a:t>
            </a:r>
            <a:br>
              <a:rPr lang="cs-CZ" sz="28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FRANCHISING FORUM 2022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28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VÝSTAVY FRANCHISINGU </a:t>
            </a:r>
            <a:r>
              <a:rPr lang="cs-CZ" sz="2800" spc="2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F4355C2-A06A-EB23-D384-99D03C73993B}"/>
              </a:ext>
            </a:extLst>
          </p:cNvPr>
          <p:cNvGrpSpPr/>
          <p:nvPr/>
        </p:nvGrpSpPr>
        <p:grpSpPr>
          <a:xfrm>
            <a:off x="0" y="-10820"/>
            <a:ext cx="4954775" cy="852152"/>
            <a:chOff x="7237225" y="-10820"/>
            <a:chExt cx="4954775" cy="852152"/>
          </a:xfrm>
        </p:grpSpPr>
        <p:sp>
          <p:nvSpPr>
            <p:cNvPr id="11" name="Obdélník 3">
              <a:extLst>
                <a:ext uri="{FF2B5EF4-FFF2-40B4-BE49-F238E27FC236}">
                  <a16:creationId xmlns:a16="http://schemas.microsoft.com/office/drawing/2014/main" id="{5FCDAC51-D50A-3658-3BA8-2813A6989F2D}"/>
                </a:ext>
              </a:extLst>
            </p:cNvPr>
            <p:cNvSpPr/>
            <p:nvPr/>
          </p:nvSpPr>
          <p:spPr>
            <a:xfrm rot="5400000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4AD13A3C-7EBE-353E-5964-F9EFC268F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6F5C4C98-236E-ABD1-8C49-6D23CBEF51D8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D9592234-DD64-520A-A8AA-D17AC0E7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226" y="712701"/>
            <a:ext cx="3925191" cy="94912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159692E-6423-C4A9-0513-A6CA0ED84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52" y="3115894"/>
            <a:ext cx="4948164" cy="299582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6B39B6D-697B-9E01-5AE0-4D1EC30F8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171" y="2873221"/>
            <a:ext cx="3035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E089BEA5-C990-0A49-9E37-56F0DAB84CB5}"/>
              </a:ext>
            </a:extLst>
          </p:cNvPr>
          <p:cNvSpPr txBox="1"/>
          <p:nvPr/>
        </p:nvSpPr>
        <p:spPr>
          <a:xfrm>
            <a:off x="861384" y="1509332"/>
            <a:ext cx="87185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DOTAČNÍ PROJEKT – CESTA K ROZVOJI</a:t>
            </a:r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9F09CFBD-A447-6640-83B2-3A282F473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3"/>
          <a:stretch/>
        </p:blipFill>
        <p:spPr>
          <a:xfrm rot="619288">
            <a:off x="7338847" y="1157166"/>
            <a:ext cx="3969730" cy="4918689"/>
          </a:xfrm>
          <a:prstGeom prst="rect">
            <a:avLst/>
          </a:prstGeom>
          <a:ln>
            <a:solidFill>
              <a:srgbClr val="0197D5"/>
            </a:solidFill>
          </a:ln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528E5EEB-C18E-AC47-B5F5-47A30967F462}"/>
              </a:ext>
            </a:extLst>
          </p:cNvPr>
          <p:cNvSpPr txBox="1"/>
          <p:nvPr/>
        </p:nvSpPr>
        <p:spPr>
          <a:xfrm>
            <a:off x="861384" y="2355571"/>
            <a:ext cx="4933360" cy="322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projektu je zvýšit úroveň profesních znalostí a dovedností zaměstnanců zapojených firem. Prostřednictvím profesního vzdělávání zaměstnanců naší členské základny usilujeme v projektu o prosperitu a rozvoj podniků. Podpoříme osobní rozvoj jednotlivých pracovníků, všestranně zvýšíme jejich kompetence a posílíme týmovou spolupráci i rozvoj firemní kultury.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cs-CZ" sz="12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trvání: 1. 5. 2019 – 30. 6. 2023 (ovlivněno Covidem)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rozpočet: 2 mil. Kč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dočerpáno k 31. 3. 2023: 1.395.267 Kč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plán: dočerpat celou dotaci (kurzy už plánovány do 30. 6. 2023)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zapojeno firem: 20 (franšízové firmy s IČ)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úspěšní absolventi (40 hodin): 61 (plán 24)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toho nad 55 let: 8 (plán 3)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1550FD1-2997-882D-E188-BA284870DE91}"/>
              </a:ext>
            </a:extLst>
          </p:cNvPr>
          <p:cNvGrpSpPr/>
          <p:nvPr/>
        </p:nvGrpSpPr>
        <p:grpSpPr>
          <a:xfrm>
            <a:off x="0" y="-10820"/>
            <a:ext cx="4954775" cy="852152"/>
            <a:chOff x="7237225" y="-10820"/>
            <a:chExt cx="4954775" cy="852152"/>
          </a:xfrm>
        </p:grpSpPr>
        <p:sp>
          <p:nvSpPr>
            <p:cNvPr id="3" name="Obdélník 3">
              <a:extLst>
                <a:ext uri="{FF2B5EF4-FFF2-40B4-BE49-F238E27FC236}">
                  <a16:creationId xmlns:a16="http://schemas.microsoft.com/office/drawing/2014/main" id="{287AB14A-9337-055E-CAC5-EBB28C792B65}"/>
                </a:ext>
              </a:extLst>
            </p:cNvPr>
            <p:cNvSpPr/>
            <p:nvPr/>
          </p:nvSpPr>
          <p:spPr>
            <a:xfrm rot="5400000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2DCD63C-1C36-806A-76C0-6469BFA4C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5B5D5896-82E5-91F2-4B24-04875ABF9299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23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8BB37E37-6AF4-9D41-969A-06C7E675AE47}"/>
              </a:ext>
            </a:extLst>
          </p:cNvPr>
          <p:cNvSpPr txBox="1"/>
          <p:nvPr/>
        </p:nvSpPr>
        <p:spPr>
          <a:xfrm>
            <a:off x="861384" y="1606025"/>
            <a:ext cx="6389021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8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 – FRANCHISA ROKU 2022 </a:t>
            </a:r>
            <a:br>
              <a:rPr lang="cs-CZ" sz="28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ROČNÍK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D1F992C7-FF4D-C349-AB63-C5DBAEC5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33" y="1118429"/>
            <a:ext cx="2093303" cy="164792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3B49A432-BB23-AD27-4E3C-2E7E86667F9A}"/>
              </a:ext>
            </a:extLst>
          </p:cNvPr>
          <p:cNvGrpSpPr/>
          <p:nvPr/>
        </p:nvGrpSpPr>
        <p:grpSpPr>
          <a:xfrm>
            <a:off x="0" y="-10820"/>
            <a:ext cx="4954775" cy="852152"/>
            <a:chOff x="7237225" y="-10820"/>
            <a:chExt cx="4954775" cy="852152"/>
          </a:xfrm>
        </p:grpSpPr>
        <p:sp>
          <p:nvSpPr>
            <p:cNvPr id="6" name="Obdélník 3">
              <a:extLst>
                <a:ext uri="{FF2B5EF4-FFF2-40B4-BE49-F238E27FC236}">
                  <a16:creationId xmlns:a16="http://schemas.microsoft.com/office/drawing/2014/main" id="{79F8A506-672B-4CC5-45C4-8ED346F9B687}"/>
                </a:ext>
              </a:extLst>
            </p:cNvPr>
            <p:cNvSpPr/>
            <p:nvPr/>
          </p:nvSpPr>
          <p:spPr>
            <a:xfrm rot="5400000" flipV="1">
              <a:off x="9288537" y="-2062132"/>
              <a:ext cx="852152" cy="4954775"/>
            </a:xfrm>
            <a:custGeom>
              <a:avLst/>
              <a:gdLst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66011 w 3466011"/>
                <a:gd name="connsiteY2" fmla="*/ 6858000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000"/>
                <a:gd name="connsiteX1" fmla="*/ 3466011 w 3466011"/>
                <a:gd name="connsiteY1" fmla="*/ 0 h 6858000"/>
                <a:gd name="connsiteX2" fmla="*/ 3455378 w 3466011"/>
                <a:gd name="connsiteY2" fmla="*/ 4518837 h 6858000"/>
                <a:gd name="connsiteX3" fmla="*/ 0 w 3466011"/>
                <a:gd name="connsiteY3" fmla="*/ 6858000 h 6858000"/>
                <a:gd name="connsiteX4" fmla="*/ 0 w 3466011"/>
                <a:gd name="connsiteY4" fmla="*/ 0 h 6858000"/>
                <a:gd name="connsiteX0" fmla="*/ 0 w 3466011"/>
                <a:gd name="connsiteY0" fmla="*/ 0 h 6858106"/>
                <a:gd name="connsiteX1" fmla="*/ 3466011 w 3466011"/>
                <a:gd name="connsiteY1" fmla="*/ 0 h 6858106"/>
                <a:gd name="connsiteX2" fmla="*/ 3455378 w 3466011"/>
                <a:gd name="connsiteY2" fmla="*/ 4518837 h 6858106"/>
                <a:gd name="connsiteX3" fmla="*/ 0 w 3466011"/>
                <a:gd name="connsiteY3" fmla="*/ 6858000 h 6858106"/>
                <a:gd name="connsiteX4" fmla="*/ 0 w 3466011"/>
                <a:gd name="connsiteY4" fmla="*/ 0 h 6858106"/>
                <a:gd name="connsiteX0" fmla="*/ 0 w 3466011"/>
                <a:gd name="connsiteY0" fmla="*/ 0 h 6858016"/>
                <a:gd name="connsiteX1" fmla="*/ 3466011 w 3466011"/>
                <a:gd name="connsiteY1" fmla="*/ 0 h 6858016"/>
                <a:gd name="connsiteX2" fmla="*/ 3455378 w 3466011"/>
                <a:gd name="connsiteY2" fmla="*/ 2594344 h 6858016"/>
                <a:gd name="connsiteX3" fmla="*/ 0 w 3466011"/>
                <a:gd name="connsiteY3" fmla="*/ 6858000 h 6858016"/>
                <a:gd name="connsiteX4" fmla="*/ 0 w 3466011"/>
                <a:gd name="connsiteY4" fmla="*/ 0 h 6858016"/>
                <a:gd name="connsiteX0" fmla="*/ 10633 w 3476644"/>
                <a:gd name="connsiteY0" fmla="*/ 0 h 5465177"/>
                <a:gd name="connsiteX1" fmla="*/ 3476644 w 3476644"/>
                <a:gd name="connsiteY1" fmla="*/ 0 h 5465177"/>
                <a:gd name="connsiteX2" fmla="*/ 3466011 w 3476644"/>
                <a:gd name="connsiteY2" fmla="*/ 2594344 h 5465177"/>
                <a:gd name="connsiteX3" fmla="*/ 0 w 3476644"/>
                <a:gd name="connsiteY3" fmla="*/ 5465135 h 5465177"/>
                <a:gd name="connsiteX4" fmla="*/ 10633 w 3476644"/>
                <a:gd name="connsiteY4" fmla="*/ 0 h 5465177"/>
                <a:gd name="connsiteX0" fmla="*/ 21265 w 3487276"/>
                <a:gd name="connsiteY0" fmla="*/ 0 h 6911179"/>
                <a:gd name="connsiteX1" fmla="*/ 3487276 w 3487276"/>
                <a:gd name="connsiteY1" fmla="*/ 0 h 6911179"/>
                <a:gd name="connsiteX2" fmla="*/ 3476643 w 3487276"/>
                <a:gd name="connsiteY2" fmla="*/ 2594344 h 6911179"/>
                <a:gd name="connsiteX3" fmla="*/ 0 w 3487276"/>
                <a:gd name="connsiteY3" fmla="*/ 6911163 h 6911179"/>
                <a:gd name="connsiteX4" fmla="*/ 21265 w 3487276"/>
                <a:gd name="connsiteY4" fmla="*/ 0 h 6911179"/>
                <a:gd name="connsiteX0" fmla="*/ 21265 w 3487276"/>
                <a:gd name="connsiteY0" fmla="*/ 0 h 6911447"/>
                <a:gd name="connsiteX1" fmla="*/ 3487276 w 3487276"/>
                <a:gd name="connsiteY1" fmla="*/ 0 h 6911447"/>
                <a:gd name="connsiteX2" fmla="*/ 3444745 w 3487276"/>
                <a:gd name="connsiteY2" fmla="*/ 4805916 h 6911447"/>
                <a:gd name="connsiteX3" fmla="*/ 0 w 3487276"/>
                <a:gd name="connsiteY3" fmla="*/ 6911163 h 6911447"/>
                <a:gd name="connsiteX4" fmla="*/ 21265 w 3487276"/>
                <a:gd name="connsiteY4" fmla="*/ 0 h 6911447"/>
                <a:gd name="connsiteX0" fmla="*/ 21265 w 3487276"/>
                <a:gd name="connsiteY0" fmla="*/ 0 h 6911248"/>
                <a:gd name="connsiteX1" fmla="*/ 3487276 w 3487276"/>
                <a:gd name="connsiteY1" fmla="*/ 0 h 6911248"/>
                <a:gd name="connsiteX2" fmla="*/ 3444745 w 3487276"/>
                <a:gd name="connsiteY2" fmla="*/ 4805916 h 6911248"/>
                <a:gd name="connsiteX3" fmla="*/ 0 w 3487276"/>
                <a:gd name="connsiteY3" fmla="*/ 6911163 h 6911248"/>
                <a:gd name="connsiteX4" fmla="*/ 21265 w 3487276"/>
                <a:gd name="connsiteY4" fmla="*/ 0 h 6911248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805916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21265 w 3487276"/>
                <a:gd name="connsiteY0" fmla="*/ 0 h 6911163"/>
                <a:gd name="connsiteX1" fmla="*/ 3487276 w 3487276"/>
                <a:gd name="connsiteY1" fmla="*/ 0 h 6911163"/>
                <a:gd name="connsiteX2" fmla="*/ 3444745 w 3487276"/>
                <a:gd name="connsiteY2" fmla="*/ 4210493 h 6911163"/>
                <a:gd name="connsiteX3" fmla="*/ 0 w 3487276"/>
                <a:gd name="connsiteY3" fmla="*/ 6911163 h 6911163"/>
                <a:gd name="connsiteX4" fmla="*/ 21265 w 3487276"/>
                <a:gd name="connsiteY4" fmla="*/ 0 h 6911163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34113 w 3476644"/>
                <a:gd name="connsiteY2" fmla="*/ 4210493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10633 w 3498215"/>
                <a:gd name="connsiteY0" fmla="*/ 0 h 6858000"/>
                <a:gd name="connsiteX1" fmla="*/ 3476644 w 3498215"/>
                <a:gd name="connsiteY1" fmla="*/ 0 h 6858000"/>
                <a:gd name="connsiteX2" fmla="*/ 3497908 w 3498215"/>
                <a:gd name="connsiteY2" fmla="*/ 4199861 h 6858000"/>
                <a:gd name="connsiteX3" fmla="*/ 0 w 3498215"/>
                <a:gd name="connsiteY3" fmla="*/ 6858000 h 6858000"/>
                <a:gd name="connsiteX4" fmla="*/ 10633 w 3498215"/>
                <a:gd name="connsiteY4" fmla="*/ 0 h 6858000"/>
                <a:gd name="connsiteX0" fmla="*/ 10633 w 3501024"/>
                <a:gd name="connsiteY0" fmla="*/ 0 h 6858000"/>
                <a:gd name="connsiteX1" fmla="*/ 3476644 w 3501024"/>
                <a:gd name="connsiteY1" fmla="*/ 0 h 6858000"/>
                <a:gd name="connsiteX2" fmla="*/ 3497908 w 3501024"/>
                <a:gd name="connsiteY2" fmla="*/ 4199861 h 6858000"/>
                <a:gd name="connsiteX3" fmla="*/ 0 w 3501024"/>
                <a:gd name="connsiteY3" fmla="*/ 6858000 h 6858000"/>
                <a:gd name="connsiteX4" fmla="*/ 10633 w 3501024"/>
                <a:gd name="connsiteY4" fmla="*/ 0 h 6858000"/>
                <a:gd name="connsiteX0" fmla="*/ 10633 w 3476644"/>
                <a:gd name="connsiteY0" fmla="*/ 0 h 6858000"/>
                <a:gd name="connsiteX1" fmla="*/ 3476644 w 3476644"/>
                <a:gd name="connsiteY1" fmla="*/ 0 h 6858000"/>
                <a:gd name="connsiteX2" fmla="*/ 3466010 w 3476644"/>
                <a:gd name="connsiteY2" fmla="*/ 4146698 h 6858000"/>
                <a:gd name="connsiteX3" fmla="*/ 0 w 3476644"/>
                <a:gd name="connsiteY3" fmla="*/ 6858000 h 6858000"/>
                <a:gd name="connsiteX4" fmla="*/ 10633 w 3476644"/>
                <a:gd name="connsiteY4" fmla="*/ 0 h 6858000"/>
                <a:gd name="connsiteX0" fmla="*/ 99 w 3466110"/>
                <a:gd name="connsiteY0" fmla="*/ 0 h 6718720"/>
                <a:gd name="connsiteX1" fmla="*/ 3466110 w 3466110"/>
                <a:gd name="connsiteY1" fmla="*/ 0 h 6718720"/>
                <a:gd name="connsiteX2" fmla="*/ 3455476 w 3466110"/>
                <a:gd name="connsiteY2" fmla="*/ 4146698 h 6718720"/>
                <a:gd name="connsiteX3" fmla="*/ 86356 w 3466110"/>
                <a:gd name="connsiteY3" fmla="*/ 6718720 h 6718720"/>
                <a:gd name="connsiteX4" fmla="*/ 99 w 3466110"/>
                <a:gd name="connsiteY4" fmla="*/ 0 h 6718720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66010 w 3476644"/>
                <a:gd name="connsiteY2" fmla="*/ 4146698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76644"/>
                <a:gd name="connsiteY0" fmla="*/ 0 h 6864055"/>
                <a:gd name="connsiteX1" fmla="*/ 3476644 w 3476644"/>
                <a:gd name="connsiteY1" fmla="*/ 0 h 6864055"/>
                <a:gd name="connsiteX2" fmla="*/ 3435732 w 3476644"/>
                <a:gd name="connsiteY2" fmla="*/ 3625914 h 6864055"/>
                <a:gd name="connsiteX3" fmla="*/ 0 w 3476644"/>
                <a:gd name="connsiteY3" fmla="*/ 6864055 h 6864055"/>
                <a:gd name="connsiteX4" fmla="*/ 10633 w 3476644"/>
                <a:gd name="connsiteY4" fmla="*/ 0 h 6864055"/>
                <a:gd name="connsiteX0" fmla="*/ 10633 w 3441023"/>
                <a:gd name="connsiteY0" fmla="*/ 0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10633 w 3441023"/>
                <a:gd name="connsiteY4" fmla="*/ 0 h 6864055"/>
                <a:gd name="connsiteX0" fmla="*/ 240747 w 3441023"/>
                <a:gd name="connsiteY0" fmla="*/ 6056 h 6864055"/>
                <a:gd name="connsiteX1" fmla="*/ 3434255 w 3441023"/>
                <a:gd name="connsiteY1" fmla="*/ 0 h 6864055"/>
                <a:gd name="connsiteX2" fmla="*/ 3435732 w 3441023"/>
                <a:gd name="connsiteY2" fmla="*/ 3625914 h 6864055"/>
                <a:gd name="connsiteX3" fmla="*/ 0 w 3441023"/>
                <a:gd name="connsiteY3" fmla="*/ 6864055 h 6864055"/>
                <a:gd name="connsiteX4" fmla="*/ 240747 w 3441023"/>
                <a:gd name="connsiteY4" fmla="*/ 6056 h 6864055"/>
                <a:gd name="connsiteX0" fmla="*/ 878 w 3443379"/>
                <a:gd name="connsiteY0" fmla="*/ 0 h 6864055"/>
                <a:gd name="connsiteX1" fmla="*/ 3436611 w 3443379"/>
                <a:gd name="connsiteY1" fmla="*/ 0 h 6864055"/>
                <a:gd name="connsiteX2" fmla="*/ 3438088 w 3443379"/>
                <a:gd name="connsiteY2" fmla="*/ 3625914 h 6864055"/>
                <a:gd name="connsiteX3" fmla="*/ 2356 w 3443379"/>
                <a:gd name="connsiteY3" fmla="*/ 6864055 h 6864055"/>
                <a:gd name="connsiteX4" fmla="*/ 878 w 3443379"/>
                <a:gd name="connsiteY4" fmla="*/ 0 h 6864055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7079"/>
                <a:gd name="connsiteY0" fmla="*/ 0 h 6870110"/>
                <a:gd name="connsiteX1" fmla="*/ 3440311 w 3447079"/>
                <a:gd name="connsiteY1" fmla="*/ 0 h 6870110"/>
                <a:gd name="connsiteX2" fmla="*/ 3441788 w 3447079"/>
                <a:gd name="connsiteY2" fmla="*/ 3625914 h 6870110"/>
                <a:gd name="connsiteX3" fmla="*/ 0 w 3447079"/>
                <a:gd name="connsiteY3" fmla="*/ 6870110 h 6870110"/>
                <a:gd name="connsiteX4" fmla="*/ 4578 w 3447079"/>
                <a:gd name="connsiteY4" fmla="*/ 0 h 6870110"/>
                <a:gd name="connsiteX0" fmla="*/ 4578 w 3442173"/>
                <a:gd name="connsiteY0" fmla="*/ 0 h 6870110"/>
                <a:gd name="connsiteX1" fmla="*/ 3440311 w 3442173"/>
                <a:gd name="connsiteY1" fmla="*/ 0 h 6870110"/>
                <a:gd name="connsiteX2" fmla="*/ 3441788 w 3442173"/>
                <a:gd name="connsiteY2" fmla="*/ 3625914 h 6870110"/>
                <a:gd name="connsiteX3" fmla="*/ 0 w 3442173"/>
                <a:gd name="connsiteY3" fmla="*/ 6870110 h 6870110"/>
                <a:gd name="connsiteX4" fmla="*/ 4578 w 3442173"/>
                <a:gd name="connsiteY4" fmla="*/ 0 h 6870110"/>
                <a:gd name="connsiteX0" fmla="*/ 4578 w 3441794"/>
                <a:gd name="connsiteY0" fmla="*/ 0 h 6870110"/>
                <a:gd name="connsiteX1" fmla="*/ 2977323 w 3441794"/>
                <a:gd name="connsiteY1" fmla="*/ 0 h 6870110"/>
                <a:gd name="connsiteX2" fmla="*/ 3441788 w 3441794"/>
                <a:gd name="connsiteY2" fmla="*/ 3625914 h 6870110"/>
                <a:gd name="connsiteX3" fmla="*/ 0 w 3441794"/>
                <a:gd name="connsiteY3" fmla="*/ 6870110 h 6870110"/>
                <a:gd name="connsiteX4" fmla="*/ 4578 w 3441794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10"/>
                <a:gd name="connsiteX1" fmla="*/ 2977323 w 2979186"/>
                <a:gd name="connsiteY1" fmla="*/ 0 h 6870110"/>
                <a:gd name="connsiteX2" fmla="*/ 2978801 w 2979186"/>
                <a:gd name="connsiteY2" fmla="*/ 3625914 h 6870110"/>
                <a:gd name="connsiteX3" fmla="*/ 0 w 2979186"/>
                <a:gd name="connsiteY3" fmla="*/ 6870110 h 6870110"/>
                <a:gd name="connsiteX4" fmla="*/ 4578 w 2979186"/>
                <a:gd name="connsiteY4" fmla="*/ 0 h 6870110"/>
                <a:gd name="connsiteX0" fmla="*/ 4578 w 2979186"/>
                <a:gd name="connsiteY0" fmla="*/ 0 h 6870190"/>
                <a:gd name="connsiteX1" fmla="*/ 2977323 w 2979186"/>
                <a:gd name="connsiteY1" fmla="*/ 0 h 6870190"/>
                <a:gd name="connsiteX2" fmla="*/ 2978801 w 2979186"/>
                <a:gd name="connsiteY2" fmla="*/ 3625914 h 6870190"/>
                <a:gd name="connsiteX3" fmla="*/ 0 w 2979186"/>
                <a:gd name="connsiteY3" fmla="*/ 6870110 h 6870190"/>
                <a:gd name="connsiteX4" fmla="*/ 4578 w 2979186"/>
                <a:gd name="connsiteY4" fmla="*/ 0 h 6870190"/>
                <a:gd name="connsiteX0" fmla="*/ 4578 w 2979186"/>
                <a:gd name="connsiteY0" fmla="*/ 0 h 6870445"/>
                <a:gd name="connsiteX1" fmla="*/ 2977323 w 2979186"/>
                <a:gd name="connsiteY1" fmla="*/ 0 h 6870445"/>
                <a:gd name="connsiteX2" fmla="*/ 2978801 w 2979186"/>
                <a:gd name="connsiteY2" fmla="*/ 3625914 h 6870445"/>
                <a:gd name="connsiteX3" fmla="*/ 0 w 2979186"/>
                <a:gd name="connsiteY3" fmla="*/ 6870110 h 6870445"/>
                <a:gd name="connsiteX4" fmla="*/ 4578 w 2979186"/>
                <a:gd name="connsiteY4" fmla="*/ 0 h 6870445"/>
                <a:gd name="connsiteX0" fmla="*/ 4578 w 2979186"/>
                <a:gd name="connsiteY0" fmla="*/ 0 h 6870965"/>
                <a:gd name="connsiteX1" fmla="*/ 2977323 w 2979186"/>
                <a:gd name="connsiteY1" fmla="*/ 0 h 6870965"/>
                <a:gd name="connsiteX2" fmla="*/ 2978801 w 2979186"/>
                <a:gd name="connsiteY2" fmla="*/ 4320395 h 6870965"/>
                <a:gd name="connsiteX3" fmla="*/ 0 w 2979186"/>
                <a:gd name="connsiteY3" fmla="*/ 6870110 h 6870965"/>
                <a:gd name="connsiteX4" fmla="*/ 4578 w 2979186"/>
                <a:gd name="connsiteY4" fmla="*/ 0 h 6870965"/>
                <a:gd name="connsiteX0" fmla="*/ 4578 w 2979186"/>
                <a:gd name="connsiteY0" fmla="*/ 0 h 6870345"/>
                <a:gd name="connsiteX1" fmla="*/ 2977323 w 2979186"/>
                <a:gd name="connsiteY1" fmla="*/ 0 h 6870345"/>
                <a:gd name="connsiteX2" fmla="*/ 2978801 w 2979186"/>
                <a:gd name="connsiteY2" fmla="*/ 4320395 h 6870345"/>
                <a:gd name="connsiteX3" fmla="*/ 0 w 2979186"/>
                <a:gd name="connsiteY3" fmla="*/ 6870110 h 6870345"/>
                <a:gd name="connsiteX4" fmla="*/ 4578 w 2979186"/>
                <a:gd name="connsiteY4" fmla="*/ 0 h 6870345"/>
                <a:gd name="connsiteX0" fmla="*/ 4578 w 2979186"/>
                <a:gd name="connsiteY0" fmla="*/ 6635561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4578 w 2979186"/>
                <a:gd name="connsiteY4" fmla="*/ 6635561 h 13505906"/>
                <a:gd name="connsiteX0" fmla="*/ 21819 w 2979186"/>
                <a:gd name="connsiteY0" fmla="*/ 17233 h 13505906"/>
                <a:gd name="connsiteX1" fmla="*/ 2977323 w 2979186"/>
                <a:gd name="connsiteY1" fmla="*/ 0 h 13505906"/>
                <a:gd name="connsiteX2" fmla="*/ 2978801 w 2979186"/>
                <a:gd name="connsiteY2" fmla="*/ 10955956 h 13505906"/>
                <a:gd name="connsiteX3" fmla="*/ 0 w 2979186"/>
                <a:gd name="connsiteY3" fmla="*/ 13505671 h 13505906"/>
                <a:gd name="connsiteX4" fmla="*/ 21819 w 2979186"/>
                <a:gd name="connsiteY4" fmla="*/ 17233 h 13505906"/>
                <a:gd name="connsiteX0" fmla="*/ 21819 w 2979186"/>
                <a:gd name="connsiteY0" fmla="*/ 0 h 17305021"/>
                <a:gd name="connsiteX1" fmla="*/ 2977323 w 2979186"/>
                <a:gd name="connsiteY1" fmla="*/ 3799115 h 17305021"/>
                <a:gd name="connsiteX2" fmla="*/ 2978801 w 2979186"/>
                <a:gd name="connsiteY2" fmla="*/ 14755071 h 17305021"/>
                <a:gd name="connsiteX3" fmla="*/ 0 w 2979186"/>
                <a:gd name="connsiteY3" fmla="*/ 17304786 h 17305021"/>
                <a:gd name="connsiteX4" fmla="*/ 21819 w 2979186"/>
                <a:gd name="connsiteY4" fmla="*/ 0 h 17305021"/>
                <a:gd name="connsiteX0" fmla="*/ 21819 w 2979186"/>
                <a:gd name="connsiteY0" fmla="*/ 17229 h 17322250"/>
                <a:gd name="connsiteX1" fmla="*/ 2977331 w 2979186"/>
                <a:gd name="connsiteY1" fmla="*/ 2 h 17322250"/>
                <a:gd name="connsiteX2" fmla="*/ 2978801 w 2979186"/>
                <a:gd name="connsiteY2" fmla="*/ 14772300 h 17322250"/>
                <a:gd name="connsiteX3" fmla="*/ 0 w 2979186"/>
                <a:gd name="connsiteY3" fmla="*/ 17322015 h 17322250"/>
                <a:gd name="connsiteX4" fmla="*/ 21819 w 2979186"/>
                <a:gd name="connsiteY4" fmla="*/ 17229 h 173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186" h="17322250">
                  <a:moveTo>
                    <a:pt x="21819" y="17229"/>
                  </a:moveTo>
                  <a:lnTo>
                    <a:pt x="2977331" y="2"/>
                  </a:lnTo>
                  <a:cubicBezTo>
                    <a:pt x="2973787" y="1506281"/>
                    <a:pt x="2980867" y="13096182"/>
                    <a:pt x="2978801" y="14772300"/>
                  </a:cubicBezTo>
                  <a:cubicBezTo>
                    <a:pt x="2983264" y="15756451"/>
                    <a:pt x="2844657" y="17344447"/>
                    <a:pt x="0" y="17322015"/>
                  </a:cubicBezTo>
                  <a:cubicBezTo>
                    <a:pt x="3544" y="15500303"/>
                    <a:pt x="18275" y="1838941"/>
                    <a:pt x="21819" y="17229"/>
                  </a:cubicBezTo>
                  <a:close/>
                </a:path>
              </a:pathLst>
            </a:custGeom>
            <a:solidFill>
              <a:srgbClr val="019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highlight>
                  <a:srgbClr val="0197D5"/>
                </a:highlight>
              </a:endParaRPr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30F9E75-BA28-9EF7-E0F0-7C439910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16" y="177800"/>
              <a:ext cx="534901" cy="534901"/>
            </a:xfrm>
            <a:prstGeom prst="rect">
              <a:avLst/>
            </a:prstGeom>
          </p:spPr>
        </p:pic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FC6C01FC-1DE0-AB6F-2657-0221469CDF5E}"/>
                </a:ext>
              </a:extLst>
            </p:cNvPr>
            <p:cNvSpPr txBox="1">
              <a:spLocks/>
            </p:cNvSpPr>
            <p:nvPr/>
          </p:nvSpPr>
          <p:spPr>
            <a:xfrm>
              <a:off x="8360505" y="311113"/>
              <a:ext cx="342036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Zpráva o činnosti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 rok</a:t>
              </a:r>
              <a:r>
                <a:rPr lang="cs-CZ" sz="16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11CC572F-C397-F7D6-A12B-8D70712E2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81" y="3898089"/>
            <a:ext cx="3997411" cy="182292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BAF1361-D982-20D9-2472-F6E51B2A7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84" y="3183762"/>
            <a:ext cx="629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2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998</Words>
  <Application>Microsoft Office PowerPoint</Application>
  <PresentationFormat>Širokoúhlá obrazovka</PresentationFormat>
  <Paragraphs>91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Calibri</vt:lpstr>
      <vt:lpstr>Motiv Office</vt:lpstr>
      <vt:lpstr>Prezentace aplikace PowerPoint</vt:lpstr>
      <vt:lpstr>Prezentace aplikace PowerPoint</vt:lpstr>
      <vt:lpstr>Prezentace aplikace PowerPoint</vt:lpstr>
      <vt:lpstr>Pro přehled uvádíme akce roku 2022 – bylo připraveno  a uspořádáno 29 akcí ČAF plus emailing a mediální výstupy: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Krajča</dc:creator>
  <cp:lastModifiedBy>Jiří Krajča</cp:lastModifiedBy>
  <cp:revision>17</cp:revision>
  <dcterms:created xsi:type="dcterms:W3CDTF">2021-01-25T10:43:53Z</dcterms:created>
  <dcterms:modified xsi:type="dcterms:W3CDTF">2023-04-25T18:46:20Z</dcterms:modified>
</cp:coreProperties>
</file>